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0"/>
  </p:notesMasterIdLst>
  <p:sldIdLst>
    <p:sldId id="256" r:id="rId2"/>
    <p:sldId id="262" r:id="rId3"/>
    <p:sldId id="263" r:id="rId4"/>
    <p:sldId id="264" r:id="rId5"/>
    <p:sldId id="265" r:id="rId6"/>
    <p:sldId id="266" r:id="rId7"/>
    <p:sldId id="267" r:id="rId8"/>
    <p:sldId id="257" r:id="rId9"/>
    <p:sldId id="269" r:id="rId10"/>
    <p:sldId id="270" r:id="rId11"/>
    <p:sldId id="271" r:id="rId12"/>
    <p:sldId id="272" r:id="rId13"/>
    <p:sldId id="343" r:id="rId14"/>
    <p:sldId id="268" r:id="rId15"/>
    <p:sldId id="344" r:id="rId16"/>
    <p:sldId id="345" r:id="rId17"/>
    <p:sldId id="259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2" r:id="rId27"/>
    <p:sldId id="281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60" r:id="rId44"/>
    <p:sldId id="298" r:id="rId45"/>
    <p:sldId id="299" r:id="rId46"/>
    <p:sldId id="316" r:id="rId47"/>
    <p:sldId id="301" r:id="rId48"/>
    <p:sldId id="300" r:id="rId49"/>
    <p:sldId id="302" r:id="rId50"/>
    <p:sldId id="303" r:id="rId51"/>
    <p:sldId id="304" r:id="rId52"/>
    <p:sldId id="308" r:id="rId53"/>
    <p:sldId id="309" r:id="rId54"/>
    <p:sldId id="310" r:id="rId55"/>
    <p:sldId id="311" r:id="rId56"/>
    <p:sldId id="305" r:id="rId57"/>
    <p:sldId id="306" r:id="rId58"/>
    <p:sldId id="307" r:id="rId59"/>
    <p:sldId id="312" r:id="rId60"/>
    <p:sldId id="313" r:id="rId61"/>
    <p:sldId id="314" r:id="rId62"/>
    <p:sldId id="315" r:id="rId63"/>
    <p:sldId id="325" r:id="rId64"/>
    <p:sldId id="326" r:id="rId65"/>
    <p:sldId id="327" r:id="rId66"/>
    <p:sldId id="328" r:id="rId67"/>
    <p:sldId id="329" r:id="rId68"/>
    <p:sldId id="330" r:id="rId69"/>
    <p:sldId id="331" r:id="rId70"/>
    <p:sldId id="332" r:id="rId71"/>
    <p:sldId id="333" r:id="rId72"/>
    <p:sldId id="334" r:id="rId73"/>
    <p:sldId id="335" r:id="rId74"/>
    <p:sldId id="317" r:id="rId75"/>
    <p:sldId id="318" r:id="rId76"/>
    <p:sldId id="319" r:id="rId77"/>
    <p:sldId id="321" r:id="rId78"/>
    <p:sldId id="322" r:id="rId79"/>
    <p:sldId id="320" r:id="rId80"/>
    <p:sldId id="323" r:id="rId81"/>
    <p:sldId id="339" r:id="rId82"/>
    <p:sldId id="340" r:id="rId83"/>
    <p:sldId id="324" r:id="rId84"/>
    <p:sldId id="336" r:id="rId85"/>
    <p:sldId id="337" r:id="rId86"/>
    <p:sldId id="341" r:id="rId87"/>
    <p:sldId id="342" r:id="rId88"/>
    <p:sldId id="338" r:id="rId8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FAF8C193-30AE-0241-92AB-4ED957BA2ABE}">
          <p14:sldIdLst>
            <p14:sldId id="256"/>
          </p14:sldIdLst>
        </p14:section>
        <p14:section name="Course Teaser" id="{AFC5EF01-ACF0-C049-AD0F-6B80F602F250}">
          <p14:sldIdLst>
            <p14:sldId id="262"/>
            <p14:sldId id="263"/>
            <p14:sldId id="264"/>
            <p14:sldId id="265"/>
            <p14:sldId id="266"/>
            <p14:sldId id="267"/>
          </p14:sldIdLst>
        </p14:section>
        <p14:section name="History of Web" id="{5CC1471C-D7BF-2C48-BFCF-A0112E863F4A}">
          <p14:sldIdLst>
            <p14:sldId id="257"/>
            <p14:sldId id="269"/>
            <p14:sldId id="270"/>
            <p14:sldId id="271"/>
            <p14:sldId id="272"/>
            <p14:sldId id="343"/>
            <p14:sldId id="268"/>
            <p14:sldId id="344"/>
            <p14:sldId id="345"/>
          </p14:sldIdLst>
        </p14:section>
        <p14:section name="HTML" id="{94B642A0-B5A2-1942-9F8B-EFF796BFCBB5}">
          <p14:sldIdLst>
            <p14:sldId id="259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2"/>
            <p14:sldId id="281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</p14:sldIdLst>
        </p14:section>
        <p14:section name="CSS" id="{EBBE161A-1F93-084E-B68F-264CA624D80B}">
          <p14:sldIdLst>
            <p14:sldId id="260"/>
            <p14:sldId id="298"/>
            <p14:sldId id="299"/>
            <p14:sldId id="316"/>
            <p14:sldId id="301"/>
            <p14:sldId id="300"/>
            <p14:sldId id="302"/>
            <p14:sldId id="303"/>
            <p14:sldId id="304"/>
            <p14:sldId id="308"/>
            <p14:sldId id="309"/>
            <p14:sldId id="310"/>
            <p14:sldId id="311"/>
            <p14:sldId id="305"/>
            <p14:sldId id="306"/>
            <p14:sldId id="307"/>
            <p14:sldId id="312"/>
            <p14:sldId id="313"/>
            <p14:sldId id="314"/>
            <p14:sldId id="315"/>
            <p14:sldId id="325"/>
            <p14:sldId id="326"/>
            <p14:sldId id="327"/>
            <p14:sldId id="328"/>
            <p14:sldId id="329"/>
            <p14:sldId id="330"/>
            <p14:sldId id="331"/>
            <p14:sldId id="332"/>
            <p14:sldId id="333"/>
            <p14:sldId id="334"/>
            <p14:sldId id="335"/>
            <p14:sldId id="317"/>
            <p14:sldId id="318"/>
            <p14:sldId id="319"/>
            <p14:sldId id="321"/>
            <p14:sldId id="322"/>
            <p14:sldId id="320"/>
            <p14:sldId id="323"/>
            <p14:sldId id="339"/>
            <p14:sldId id="340"/>
            <p14:sldId id="324"/>
            <p14:sldId id="336"/>
            <p14:sldId id="337"/>
            <p14:sldId id="341"/>
            <p14:sldId id="342"/>
            <p14:sldId id="33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3C4"/>
    <a:srgbClr val="F9F9F9"/>
    <a:srgbClr val="EDEDED"/>
    <a:srgbClr val="EFD950"/>
    <a:srgbClr val="F7DF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763"/>
    <p:restoredTop sz="94541"/>
  </p:normalViewPr>
  <p:slideViewPr>
    <p:cSldViewPr snapToGrid="0" snapToObjects="1" showGuides="1">
      <p:cViewPr varScale="1">
        <p:scale>
          <a:sx n="121" d="100"/>
          <a:sy n="121" d="100"/>
        </p:scale>
        <p:origin x="304" y="17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 showGuides="1">
      <p:cViewPr varScale="1">
        <p:scale>
          <a:sx n="97" d="100"/>
          <a:sy n="97" d="100"/>
        </p:scale>
        <p:origin x="3688" y="2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notesMaster" Target="notesMasters/notesMaster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viewProps" Target="view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D4A27C-1BE2-9340-9E55-2A312868B098}" type="datetimeFigureOut">
              <a:rPr lang="ru-RU" smtClean="0"/>
              <a:t>02.10.2018</a:t>
            </a:fld>
            <a:endParaRPr lang="ru-R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9C7136-4B40-524E-92C8-CB2D2E28457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251398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9C7136-4B40-524E-92C8-CB2D2E28457C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128110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rgbClr val="EFD9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92D03-04EC-A948-B2E1-DC92EE2817D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194116" y="2876718"/>
            <a:ext cx="7803767" cy="1104564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7200" b="1" i="0">
                <a:latin typeface="PT Sans Caption" panose="020B0603020203020204" pitchFamily="34" charset="77"/>
              </a:defRPr>
            </a:lvl1pPr>
          </a:lstStyle>
          <a:p>
            <a:r>
              <a:rPr lang="en-US" dirty="0"/>
              <a:t>Heading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038033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(White)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92D03-04EC-A948-B2E1-DC92EE2817D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211074" y="2876718"/>
            <a:ext cx="5769851" cy="1104564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7200" b="1" i="0">
                <a:latin typeface="PT Sans Caption" panose="020B0603020203020204" pitchFamily="34" charset="77"/>
              </a:defRPr>
            </a:lvl1pPr>
          </a:lstStyle>
          <a:p>
            <a:r>
              <a:rPr lang="en-US" dirty="0"/>
              <a:t>Heading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977044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ic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1B4821-539F-BD43-8472-47EDFBE2BC8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459827" y="6205812"/>
            <a:ext cx="11272345" cy="378920"/>
          </a:xfrm>
          <a:prstGeom prst="rect">
            <a:avLst/>
          </a:prstGeom>
        </p:spPr>
        <p:txBody>
          <a:bodyPr/>
          <a:lstStyle>
            <a:lvl1pPr marL="0" indent="0" algn="r" defTabSz="914400" rtl="0" eaLnBrk="1" latinLnBrk="0" hangingPunct="1">
              <a:buNone/>
              <a:defRPr lang="en-US" sz="18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PT Sans Caption" panose="020B0603020203020204" pitchFamily="34" charset="77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section</a:t>
            </a:r>
          </a:p>
        </p:txBody>
      </p:sp>
    </p:spTree>
    <p:extLst>
      <p:ext uri="{BB962C8B-B14F-4D97-AF65-F5344CB8AC3E}">
        <p14:creationId xmlns:p14="http://schemas.microsoft.com/office/powerpoint/2010/main" val="32942990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1B4821-539F-BD43-8472-47EDFBE2BC8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459827" y="6205812"/>
            <a:ext cx="11272345" cy="378920"/>
          </a:xfrm>
          <a:prstGeom prst="rect">
            <a:avLst/>
          </a:prstGeom>
        </p:spPr>
        <p:txBody>
          <a:bodyPr/>
          <a:lstStyle>
            <a:lvl1pPr marL="0" indent="0" algn="r" defTabSz="914400" rtl="0" eaLnBrk="1" latinLnBrk="0" hangingPunct="1">
              <a:buNone/>
              <a:defRPr lang="en-US" sz="18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PT Sans Caption" panose="020B0603020203020204" pitchFamily="34" charset="77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section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9CA1B31B-045E-EE40-B243-F21FC9998ACE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59827" y="293742"/>
            <a:ext cx="11272345" cy="37892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buNone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PT Mono" panose="02060509020205020204" pitchFamily="49" charset="77"/>
                <a:ea typeface="+mn-ea"/>
                <a:cs typeface="+mn-cs"/>
              </a:defRPr>
            </a:lvl1pPr>
          </a:lstStyle>
          <a:p>
            <a:pPr lvl="0"/>
            <a:r>
              <a:rPr lang="en-US" dirty="0" err="1"/>
              <a:t>file.ext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42782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(Big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1B4821-539F-BD43-8472-47EDFBE2BC8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459827" y="6205812"/>
            <a:ext cx="11272345" cy="378920"/>
          </a:xfrm>
          <a:prstGeom prst="rect">
            <a:avLst/>
          </a:prstGeom>
        </p:spPr>
        <p:txBody>
          <a:bodyPr/>
          <a:lstStyle>
            <a:lvl1pPr marL="0" indent="0" algn="r" defTabSz="914400" rtl="0" eaLnBrk="1" latinLnBrk="0" hangingPunct="1">
              <a:buNone/>
              <a:defRPr lang="en-US" sz="18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PT Sans Caption" panose="020B0603020203020204" pitchFamily="34" charset="77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section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F919BD6-7503-3542-AE4F-C0A77151F6E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9826" y="2885404"/>
            <a:ext cx="11272345" cy="1087191"/>
          </a:xfrm>
          <a:prstGeom prst="roundRect">
            <a:avLst>
              <a:gd name="adj" fmla="val 2923"/>
            </a:avLst>
          </a:prstGeom>
          <a:solidFill>
            <a:srgbClr val="F9F9F9"/>
          </a:solidFill>
        </p:spPr>
        <p:txBody>
          <a:bodyPr lIns="180000" tIns="108000" rIns="180000" bIns="108000"/>
          <a:lstStyle>
            <a:lvl1pPr marL="0" indent="0">
              <a:buNone/>
              <a:defRPr sz="5800">
                <a:solidFill>
                  <a:schemeClr val="tx1">
                    <a:lumMod val="85000"/>
                    <a:lumOff val="15000"/>
                  </a:schemeClr>
                </a:solidFill>
                <a:latin typeface="PT Mono" panose="02060509020205020204" pitchFamily="49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code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469766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7B93E-28EF-E347-AF20-3D299A3EFA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8883" y="365126"/>
            <a:ext cx="11519338" cy="748972"/>
          </a:xfrm>
          <a:prstGeom prst="rect">
            <a:avLst/>
          </a:prstGeom>
        </p:spPr>
        <p:txBody>
          <a:bodyPr/>
          <a:lstStyle>
            <a:lvl1pPr>
              <a:defRPr sz="5400" b="1" i="0">
                <a:latin typeface="PT Sans Caption" panose="020B0603020203020204" pitchFamily="34" charset="77"/>
              </a:defRPr>
            </a:lvl1pPr>
          </a:lstStyle>
          <a:p>
            <a:r>
              <a:rPr lang="en-US" dirty="0"/>
              <a:t>Title Placeholder</a:t>
            </a:r>
            <a:endParaRPr lang="ru-RU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68404E-E951-0647-88E3-62A0D69B01D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8938" y="1271588"/>
            <a:ext cx="11518900" cy="5318125"/>
          </a:xfrm>
          <a:prstGeom prst="rect">
            <a:avLst/>
          </a:prstGeom>
        </p:spPr>
        <p:txBody>
          <a:bodyPr/>
          <a:lstStyle>
            <a:lvl1pPr>
              <a:defRPr sz="3600">
                <a:latin typeface="PT Sans" panose="020B0503020203020204" pitchFamily="34" charset="77"/>
              </a:defRPr>
            </a:lvl1pPr>
            <a:lvl2pPr>
              <a:defRPr sz="2800">
                <a:latin typeface="PT Sans" panose="020B0503020203020204" pitchFamily="34" charset="77"/>
              </a:defRPr>
            </a:lvl2pPr>
            <a:lvl3pPr>
              <a:defRPr sz="2400">
                <a:latin typeface="PT Sans" panose="020B0503020203020204" pitchFamily="34" charset="77"/>
              </a:defRPr>
            </a:lvl3pPr>
            <a:lvl4pPr>
              <a:defRPr sz="2000">
                <a:latin typeface="PT Sans" panose="020B0503020203020204" pitchFamily="34" charset="77"/>
              </a:defRPr>
            </a:lvl4pPr>
            <a:lvl5pPr>
              <a:defRPr sz="2000">
                <a:latin typeface="PT Sans" panose="020B0503020203020204" pitchFamily="34" charset="77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78773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55025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3" r:id="rId2"/>
    <p:sldLayoutId id="2147483655" r:id="rId3"/>
    <p:sldLayoutId id="2147483656" r:id="rId4"/>
    <p:sldLayoutId id="2147483657" r:id="rId5"/>
    <p:sldLayoutId id="2147483651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65DA6E-8D34-6546-8173-29C4BC08F02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Frontend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266143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79B72CD-7E0D-D24F-A951-91B36C206EA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early days</a:t>
            </a:r>
            <a:endParaRPr lang="ru-RU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9F25104-370F-8941-B72C-FA24966055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8842" y="797636"/>
            <a:ext cx="5294313" cy="4986280"/>
          </a:xfrm>
          <a:prstGeom prst="rect">
            <a:avLst/>
          </a:prstGeom>
          <a:effectLst>
            <a:outerShdw blurRad="381000" sx="101000" sy="101000" algn="ctr" rotWithShape="0">
              <a:prstClr val="black">
                <a:alpha val="1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65260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9A16CFD-443D-D941-9809-853A8563280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progress</a:t>
            </a:r>
            <a:endParaRPr lang="ru-RU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15D4A9E-4C52-0341-B2C0-FACCD181F2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5275" y="438115"/>
            <a:ext cx="9681449" cy="5519771"/>
          </a:xfrm>
          <a:prstGeom prst="rect">
            <a:avLst/>
          </a:prstGeom>
          <a:effectLst>
            <a:outerShdw blurRad="381000" sx="101000" sy="101000" algn="ctr" rotWithShape="0">
              <a:prstClr val="black">
                <a:alpha val="1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615951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34D4E4D-AED3-944F-BDE8-AF350277377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web 2.0</a:t>
            </a:r>
            <a:endParaRPr lang="ru-RU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2A5215-60C0-4146-BDEE-230E837797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349" r="16192"/>
          <a:stretch/>
        </p:blipFill>
        <p:spPr>
          <a:xfrm>
            <a:off x="1113760" y="1200214"/>
            <a:ext cx="9964480" cy="4457571"/>
          </a:xfrm>
          <a:prstGeom prst="rect">
            <a:avLst/>
          </a:prstGeom>
          <a:effectLst>
            <a:outerShdw blurRad="381000" sx="101000" sy="101000" algn="ctr" rotWithShape="0">
              <a:prstClr val="black">
                <a:alpha val="1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566045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CFC0020-343F-9444-8FE1-C06EC18AA21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cool stuff</a:t>
            </a:r>
            <a:endParaRPr lang="ru-RU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82EDBF-C441-964B-8194-F91D345CB7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6636" y="376803"/>
            <a:ext cx="9738725" cy="5559189"/>
          </a:xfrm>
          <a:prstGeom prst="rect">
            <a:avLst/>
          </a:prstGeom>
          <a:effectLst>
            <a:outerShdw blurRad="381000" sx="101000" sy="101000" algn="ctr" rotWithShape="0">
              <a:prstClr val="black">
                <a:alpha val="1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800671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5DCC347-0A41-B242-A332-C381AF08A3F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1EBA5D3-799F-FB4D-8289-A2AD3A3774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21"/>
          <a:stretch/>
        </p:blipFill>
        <p:spPr>
          <a:xfrm>
            <a:off x="-221585" y="-37643"/>
            <a:ext cx="12635169" cy="6895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5109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2EBE470-9DA5-E045-B4BA-73D05F7A704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atom</a:t>
            </a:r>
            <a:endParaRPr lang="ru-R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26BD99-0E6C-A341-A3A9-A30751BD55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5549" y="317723"/>
            <a:ext cx="9420899" cy="5687198"/>
          </a:xfrm>
          <a:prstGeom prst="rect">
            <a:avLst/>
          </a:prstGeom>
          <a:effectLst>
            <a:outerShdw blurRad="381000" sx="101000" sy="101000" algn="ctr" rotWithShape="0">
              <a:prstClr val="black">
                <a:alpha val="1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588733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CE6C163-D806-4747-8360-59CD870DE55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discord</a:t>
            </a:r>
            <a:endParaRPr lang="ru-RU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DE33647-F3CF-9141-9285-33857BC6B9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1428750"/>
            <a:ext cx="7620000" cy="4000500"/>
          </a:xfrm>
          <a:prstGeom prst="rect">
            <a:avLst/>
          </a:prstGeom>
          <a:effectLst>
            <a:outerShdw blurRad="381000" sx="101000" sy="101000" algn="ctr" rotWithShape="0">
              <a:prstClr val="black">
                <a:alpha val="1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67643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F0D84D-C364-2143-84D1-096D55CBF89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HTML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391397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059A3-B602-7944-BECC-7D89D92D7DA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Hello World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574352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B03DE97-DF63-1E48-8DAA-26591FED5DA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html hello world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687A91-98EE-D242-91AC-4A5E7F263041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err="1"/>
              <a:t>index.html</a:t>
            </a:r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B1D6EA-885C-1C4F-8712-1DCB64E0726D}"/>
              </a:ext>
            </a:extLst>
          </p:cNvPr>
          <p:cNvSpPr txBox="1"/>
          <p:nvPr/>
        </p:nvSpPr>
        <p:spPr>
          <a:xfrm>
            <a:off x="459827" y="672662"/>
            <a:ext cx="11272345" cy="538401"/>
          </a:xfrm>
          <a:prstGeom prst="roundRect">
            <a:avLst>
              <a:gd name="adj" fmla="val 6258"/>
            </a:avLst>
          </a:prstGeom>
          <a:solidFill>
            <a:srgbClr val="F9F9F9"/>
          </a:solidFill>
          <a:ln>
            <a:noFill/>
          </a:ln>
        </p:spPr>
        <p:style>
          <a:lnRef idx="0">
            <a:scrgbClr r="0" g="0" b="0"/>
          </a:lnRef>
          <a:fillRef idx="1003">
            <a:schemeClr val="lt2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T Mono" panose="02060509020205020204" pitchFamily="49" charset="77"/>
              </a:rPr>
              <a:t>Hello, world!</a:t>
            </a:r>
            <a:endParaRPr lang="ru-RU" sz="2800" dirty="0">
              <a:solidFill>
                <a:schemeClr val="tx1">
                  <a:lumMod val="85000"/>
                  <a:lumOff val="15000"/>
                </a:schemeClr>
              </a:solidFill>
              <a:latin typeface="PT Mono" panose="02060509020205020204" pitchFamily="49" charset="77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E9E398D-DB3B-2442-B188-AA4301CE11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109" y="2083121"/>
            <a:ext cx="10545780" cy="3250632"/>
          </a:xfrm>
          <a:prstGeom prst="rect">
            <a:avLst/>
          </a:prstGeom>
          <a:effectLst>
            <a:outerShdw blurRad="381000" sx="101000" sy="101000" algn="ctr" rotWithShape="0">
              <a:prstClr val="black">
                <a:alpha val="1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063964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A159EE-B78D-8C43-9E85-2DDA865FDE3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err="1"/>
              <a:t>Тизер</a:t>
            </a:r>
            <a:r>
              <a:rPr lang="ru-RU" dirty="0"/>
              <a:t> курса</a:t>
            </a:r>
          </a:p>
        </p:txBody>
      </p:sp>
    </p:spTree>
    <p:extLst>
      <p:ext uri="{BB962C8B-B14F-4D97-AF65-F5344CB8AC3E}">
        <p14:creationId xmlns:p14="http://schemas.microsoft.com/office/powerpoint/2010/main" val="35201048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8EFB35-0102-A746-A9A5-99DB76DD19F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Синтаксис</a:t>
            </a:r>
          </a:p>
        </p:txBody>
      </p:sp>
    </p:spTree>
    <p:extLst>
      <p:ext uri="{BB962C8B-B14F-4D97-AF65-F5344CB8AC3E}">
        <p14:creationId xmlns:p14="http://schemas.microsoft.com/office/powerpoint/2010/main" val="13861828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B0CF31A-F536-EC4C-875B-B0FC18143C4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ru-RU" dirty="0"/>
              <a:t>теги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C05756-F3B8-B846-8C42-A518C8BBD8E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9826" y="2885404"/>
            <a:ext cx="11272345" cy="1087191"/>
          </a:xfrm>
        </p:spPr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&lt;tag&gt;</a:t>
            </a:r>
            <a:endParaRPr lang="ru-RU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51469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B0CF31A-F536-EC4C-875B-B0FC18143C4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ru-RU" dirty="0"/>
              <a:t>теги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C05756-F3B8-B846-8C42-A518C8BBD8E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9826" y="2885404"/>
            <a:ext cx="11272345" cy="1087191"/>
          </a:xfrm>
        </p:spPr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&lt;tag&gt;</a:t>
            </a:r>
            <a:r>
              <a:rPr lang="ru-RU" dirty="0">
                <a:solidFill>
                  <a:schemeClr val="accent2"/>
                </a:solidFill>
              </a:rPr>
              <a:t> </a:t>
            </a:r>
            <a:r>
              <a:rPr lang="en-US" dirty="0">
                <a:solidFill>
                  <a:schemeClr val="accent2"/>
                </a:solidFill>
              </a:rPr>
              <a:t>&lt;/tag&gt;</a:t>
            </a:r>
            <a:endParaRPr lang="ru-RU" dirty="0">
              <a:solidFill>
                <a:schemeClr val="accent2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1BA350A-E2A2-A24E-B4AA-3E46AADB6E1A}"/>
              </a:ext>
            </a:extLst>
          </p:cNvPr>
          <p:cNvSpPr/>
          <p:nvPr/>
        </p:nvSpPr>
        <p:spPr>
          <a:xfrm>
            <a:off x="3710152" y="2919247"/>
            <a:ext cx="451945" cy="1003424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4BC714-2752-ED4A-BF5A-AAEA8581B72A}"/>
              </a:ext>
            </a:extLst>
          </p:cNvPr>
          <p:cNvSpPr txBox="1"/>
          <p:nvPr/>
        </p:nvSpPr>
        <p:spPr>
          <a:xfrm>
            <a:off x="2506717" y="2250705"/>
            <a:ext cx="33107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solidFill>
                  <a:schemeClr val="accent5"/>
                </a:solidFill>
                <a:latin typeface="PT Sans" panose="020B0503020203020204" pitchFamily="34" charset="77"/>
              </a:rPr>
              <a:t>символ закрытия</a:t>
            </a:r>
          </a:p>
        </p:txBody>
      </p:sp>
    </p:spTree>
    <p:extLst>
      <p:ext uri="{BB962C8B-B14F-4D97-AF65-F5344CB8AC3E}">
        <p14:creationId xmlns:p14="http://schemas.microsoft.com/office/powerpoint/2010/main" val="40661381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B0CF31A-F536-EC4C-875B-B0FC18143C4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ru-RU" dirty="0"/>
              <a:t>теги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C05756-F3B8-B846-8C42-A518C8BBD8E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9826" y="2885404"/>
            <a:ext cx="11272345" cy="1087191"/>
          </a:xfrm>
        </p:spPr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&lt;</a:t>
            </a:r>
            <a:r>
              <a:rPr lang="en-US" dirty="0" err="1">
                <a:solidFill>
                  <a:schemeClr val="accent2"/>
                </a:solidFill>
              </a:rPr>
              <a:t>br</a:t>
            </a:r>
            <a:r>
              <a:rPr lang="en-US" dirty="0">
                <a:solidFill>
                  <a:schemeClr val="accent2"/>
                </a:solidFill>
              </a:rPr>
              <a:t> /&gt;</a:t>
            </a:r>
            <a:endParaRPr lang="ru-RU" dirty="0">
              <a:solidFill>
                <a:schemeClr val="accent2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1EA464-BCD3-1A43-A2F2-0324EC68D958}"/>
              </a:ext>
            </a:extLst>
          </p:cNvPr>
          <p:cNvSpPr/>
          <p:nvPr/>
        </p:nvSpPr>
        <p:spPr>
          <a:xfrm>
            <a:off x="2396359" y="2927288"/>
            <a:ext cx="451945" cy="1003424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47649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B0CF31A-F536-EC4C-875B-B0FC18143C4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ru-RU" dirty="0"/>
              <a:t>теги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C05756-F3B8-B846-8C42-A518C8BBD8E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9826" y="2885404"/>
            <a:ext cx="11272345" cy="1087191"/>
          </a:xfrm>
        </p:spPr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&lt;b&gt; </a:t>
            </a:r>
            <a:r>
              <a:rPr lang="en-US" b="1" dirty="0"/>
              <a:t>this is bold </a:t>
            </a:r>
            <a:r>
              <a:rPr lang="en-US" dirty="0">
                <a:solidFill>
                  <a:schemeClr val="accent2"/>
                </a:solidFill>
              </a:rPr>
              <a:t>&lt;/b&gt;</a:t>
            </a:r>
            <a:endParaRPr lang="ru-RU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28741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B0CF31A-F536-EC4C-875B-B0FC18143C4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ru-RU" dirty="0"/>
              <a:t>теги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C05756-F3B8-B846-8C42-A518C8BBD8E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9826" y="2885404"/>
            <a:ext cx="11272345" cy="1087191"/>
          </a:xfrm>
        </p:spPr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&lt;</a:t>
            </a:r>
            <a:r>
              <a:rPr lang="en-US" dirty="0" err="1">
                <a:solidFill>
                  <a:schemeClr val="accent2"/>
                </a:solidFill>
              </a:rPr>
              <a:t>i</a:t>
            </a:r>
            <a:r>
              <a:rPr lang="en-US" dirty="0">
                <a:solidFill>
                  <a:schemeClr val="accent2"/>
                </a:solidFill>
              </a:rPr>
              <a:t>&gt; </a:t>
            </a:r>
            <a:r>
              <a:rPr lang="en-US" i="1" dirty="0"/>
              <a:t>this is italics </a:t>
            </a:r>
            <a:r>
              <a:rPr lang="en-US" dirty="0">
                <a:solidFill>
                  <a:schemeClr val="accent2"/>
                </a:solidFill>
              </a:rPr>
              <a:t>&lt;/</a:t>
            </a:r>
            <a:r>
              <a:rPr lang="en-US" dirty="0" err="1">
                <a:solidFill>
                  <a:schemeClr val="accent2"/>
                </a:solidFill>
              </a:rPr>
              <a:t>i</a:t>
            </a:r>
            <a:r>
              <a:rPr lang="en-US" dirty="0">
                <a:solidFill>
                  <a:schemeClr val="accent2"/>
                </a:solidFill>
              </a:rPr>
              <a:t>&gt;</a:t>
            </a:r>
            <a:endParaRPr lang="ru-RU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66658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CB81D0C-5430-FB4A-A8CA-2E471228E29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ru-RU" dirty="0"/>
              <a:t>теги</a:t>
            </a:r>
            <a:r>
              <a:rPr lang="en-US" dirty="0"/>
              <a:t> </a:t>
            </a:r>
            <a:r>
              <a:rPr lang="ru-RU" dirty="0"/>
              <a:t>–</a:t>
            </a:r>
            <a:r>
              <a:rPr lang="en-US" dirty="0"/>
              <a:t> div</a:t>
            </a: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836C6C-7068-004E-8722-0DA3D1C3D4E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&lt;div&gt;</a:t>
            </a:r>
            <a:r>
              <a:rPr lang="ru-RU" dirty="0">
                <a:solidFill>
                  <a:schemeClr val="accent2"/>
                </a:solidFill>
              </a:rPr>
              <a:t> </a:t>
            </a:r>
            <a:r>
              <a:rPr lang="en-US" dirty="0"/>
              <a:t>content </a:t>
            </a:r>
            <a:r>
              <a:rPr lang="en-US" dirty="0">
                <a:solidFill>
                  <a:schemeClr val="accent2"/>
                </a:solidFill>
              </a:rPr>
              <a:t>&lt;/div&gt;</a:t>
            </a:r>
            <a:endParaRPr lang="ru-RU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58643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CB81D0C-5430-FB4A-A8CA-2E471228E29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ru-RU" dirty="0"/>
              <a:t>теги</a:t>
            </a:r>
            <a:r>
              <a:rPr lang="en-US" dirty="0"/>
              <a:t> </a:t>
            </a:r>
            <a:r>
              <a:rPr lang="ru-RU" dirty="0"/>
              <a:t>–</a:t>
            </a:r>
            <a:r>
              <a:rPr lang="en-US" dirty="0"/>
              <a:t> div</a:t>
            </a: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836C6C-7068-004E-8722-0DA3D1C3D4E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&lt;div&gt;</a:t>
            </a:r>
            <a:r>
              <a:rPr lang="ru-RU" dirty="0">
                <a:solidFill>
                  <a:schemeClr val="accent2"/>
                </a:solidFill>
              </a:rPr>
              <a:t> </a:t>
            </a:r>
            <a:r>
              <a:rPr lang="en-US" dirty="0"/>
              <a:t>content </a:t>
            </a:r>
            <a:r>
              <a:rPr lang="en-US" dirty="0">
                <a:solidFill>
                  <a:schemeClr val="accent2"/>
                </a:solidFill>
              </a:rPr>
              <a:t>&lt;/div&gt;</a:t>
            </a:r>
            <a:endParaRPr lang="ru-RU" dirty="0">
              <a:solidFill>
                <a:schemeClr val="accent2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A61AE8-D164-324A-9493-A34AD8130B4C}"/>
              </a:ext>
            </a:extLst>
          </p:cNvPr>
          <p:cNvSpPr txBox="1"/>
          <p:nvPr/>
        </p:nvSpPr>
        <p:spPr>
          <a:xfrm>
            <a:off x="3497317" y="2258746"/>
            <a:ext cx="27169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>
                <a:solidFill>
                  <a:schemeClr val="accent5"/>
                </a:solidFill>
                <a:latin typeface="PT Sans" panose="020B0503020203020204" pitchFamily="34" charset="77"/>
              </a:rPr>
              <a:t>owo</a:t>
            </a:r>
            <a:r>
              <a:rPr lang="en-US" sz="3200" dirty="0">
                <a:solidFill>
                  <a:schemeClr val="accent5"/>
                </a:solidFill>
                <a:latin typeface="PT Sans" panose="020B0503020203020204" pitchFamily="34" charset="77"/>
              </a:rPr>
              <a:t> </a:t>
            </a:r>
            <a:r>
              <a:rPr lang="en-US" sz="3200" dirty="0" err="1">
                <a:solidFill>
                  <a:schemeClr val="accent5"/>
                </a:solidFill>
                <a:latin typeface="PT Sans" panose="020B0503020203020204" pitchFamily="34" charset="77"/>
              </a:rPr>
              <a:t>whats</a:t>
            </a:r>
            <a:r>
              <a:rPr lang="en-US" sz="3200" dirty="0">
                <a:solidFill>
                  <a:schemeClr val="accent5"/>
                </a:solidFill>
                <a:latin typeface="PT Sans" panose="020B0503020203020204" pitchFamily="34" charset="77"/>
              </a:rPr>
              <a:t> dis</a:t>
            </a:r>
            <a:endParaRPr lang="ru-RU" sz="3200" dirty="0">
              <a:solidFill>
                <a:schemeClr val="accent5"/>
              </a:solidFill>
              <a:latin typeface="PT Sans" panose="020B0503020203020204" pitchFamily="34" charset="7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109D987-795B-7148-ACC7-3A49944E389D}"/>
              </a:ext>
            </a:extLst>
          </p:cNvPr>
          <p:cNvSpPr/>
          <p:nvPr/>
        </p:nvSpPr>
        <p:spPr>
          <a:xfrm>
            <a:off x="3279228" y="2927288"/>
            <a:ext cx="3153103" cy="1003424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569378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0AE9D3A-E2B4-4648-A8D8-AD7D140604F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ru-RU" dirty="0"/>
              <a:t>вложенные теги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392023-7DA8-4E41-9DB7-C67F0986FB06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err="1"/>
              <a:t>nested.html</a:t>
            </a:r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29634A-AAEC-2444-88CB-E7CAEAB09CBF}"/>
              </a:ext>
            </a:extLst>
          </p:cNvPr>
          <p:cNvSpPr txBox="1"/>
          <p:nvPr/>
        </p:nvSpPr>
        <p:spPr>
          <a:xfrm>
            <a:off x="459826" y="672662"/>
            <a:ext cx="11272345" cy="3198733"/>
          </a:xfrm>
          <a:prstGeom prst="roundRect">
            <a:avLst>
              <a:gd name="adj" fmla="val 6258"/>
            </a:avLst>
          </a:prstGeom>
          <a:solidFill>
            <a:srgbClr val="F9F9F9"/>
          </a:solidFill>
          <a:ln>
            <a:noFill/>
          </a:ln>
        </p:spPr>
        <p:style>
          <a:lnRef idx="0">
            <a:scrgbClr r="0" g="0" b="0"/>
          </a:lnRef>
          <a:fillRef idx="1003">
            <a:schemeClr val="lt2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2"/>
                </a:solidFill>
                <a:latin typeface="PT Mono" panose="02060509020205020204" pitchFamily="49" charset="77"/>
              </a:rPr>
              <a:t>&lt;div&gt;</a:t>
            </a:r>
          </a:p>
          <a:p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T Mono" panose="02060509020205020204" pitchFamily="49" charset="77"/>
              </a:rPr>
              <a:t>  </a:t>
            </a:r>
            <a:r>
              <a:rPr lang="en-US" sz="2800" dirty="0">
                <a:solidFill>
                  <a:schemeClr val="accent2"/>
                </a:solidFill>
                <a:latin typeface="PT Mono" panose="02060509020205020204" pitchFamily="49" charset="77"/>
              </a:rPr>
              <a:t>&lt;div&gt; </a:t>
            </a:r>
            <a:r>
              <a:rPr lang="ru-RU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T Mono" panose="02060509020205020204" pitchFamily="49" charset="77"/>
              </a:rPr>
              <a:t>Какой-то блок </a:t>
            </a:r>
            <a:r>
              <a:rPr lang="en-US" sz="2800" dirty="0">
                <a:solidFill>
                  <a:schemeClr val="accent2"/>
                </a:solidFill>
                <a:latin typeface="PT Mono" panose="02060509020205020204" pitchFamily="49" charset="77"/>
              </a:rPr>
              <a:t>&lt;/div&gt;</a:t>
            </a:r>
          </a:p>
          <a:p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T Mono" panose="02060509020205020204" pitchFamily="49" charset="77"/>
              </a:rPr>
              <a:t>  </a:t>
            </a:r>
            <a:r>
              <a:rPr lang="en-US" sz="2800" dirty="0">
                <a:solidFill>
                  <a:schemeClr val="accent2"/>
                </a:solidFill>
                <a:latin typeface="PT Mono" panose="02060509020205020204" pitchFamily="49" charset="77"/>
              </a:rPr>
              <a:t>&lt;div&gt; </a:t>
            </a:r>
            <a:endParaRPr lang="ru-RU" sz="2800" dirty="0">
              <a:solidFill>
                <a:schemeClr val="accent2"/>
              </a:solidFill>
              <a:latin typeface="PT Mono" panose="02060509020205020204" pitchFamily="49" charset="77"/>
            </a:endParaRPr>
          </a:p>
          <a:p>
            <a:r>
              <a:rPr lang="ru-RU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T Mono" panose="02060509020205020204" pitchFamily="49" charset="77"/>
              </a:rPr>
              <a:t>    Нырнём поглубже</a:t>
            </a:r>
          </a:p>
          <a:p>
            <a:r>
              <a:rPr lang="ru-RU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T Mono" panose="02060509020205020204" pitchFamily="49" charset="77"/>
              </a:rPr>
              <a:t>    </a:t>
            </a:r>
            <a:r>
              <a:rPr lang="en-US" sz="2800" dirty="0">
                <a:solidFill>
                  <a:schemeClr val="accent2"/>
                </a:solidFill>
                <a:latin typeface="PT Mono" panose="02060509020205020204" pitchFamily="49" charset="77"/>
              </a:rPr>
              <a:t>&lt;div&gt; </a:t>
            </a:r>
            <a:r>
              <a:rPr lang="ru-RU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T Mono" panose="02060509020205020204" pitchFamily="49" charset="77"/>
              </a:rPr>
              <a:t>Достаточно. </a:t>
            </a:r>
            <a:r>
              <a:rPr lang="en-US" sz="2800" dirty="0">
                <a:solidFill>
                  <a:schemeClr val="accent2"/>
                </a:solidFill>
                <a:latin typeface="PT Mono" panose="02060509020205020204" pitchFamily="49" charset="77"/>
              </a:rPr>
              <a:t>&lt;/div&gt;</a:t>
            </a:r>
          </a:p>
          <a:p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T Mono" panose="02060509020205020204" pitchFamily="49" charset="77"/>
              </a:rPr>
              <a:t>  </a:t>
            </a:r>
            <a:r>
              <a:rPr lang="en-US" sz="2800" dirty="0">
                <a:solidFill>
                  <a:schemeClr val="accent2"/>
                </a:solidFill>
                <a:latin typeface="PT Mono" panose="02060509020205020204" pitchFamily="49" charset="77"/>
              </a:rPr>
              <a:t>&lt;/div&gt;</a:t>
            </a:r>
          </a:p>
          <a:p>
            <a:r>
              <a:rPr lang="en-US" sz="2800" dirty="0">
                <a:solidFill>
                  <a:schemeClr val="accent2"/>
                </a:solidFill>
                <a:latin typeface="PT Mono" panose="02060509020205020204" pitchFamily="49" charset="77"/>
              </a:rPr>
              <a:t>&lt;/div&gt;</a:t>
            </a:r>
          </a:p>
        </p:txBody>
      </p:sp>
    </p:spTree>
    <p:extLst>
      <p:ext uri="{BB962C8B-B14F-4D97-AF65-F5344CB8AC3E}">
        <p14:creationId xmlns:p14="http://schemas.microsoft.com/office/powerpoint/2010/main" val="17754937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20447DA-1D2B-3C4B-BD1D-57FFC60F6C6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ru-RU" dirty="0"/>
              <a:t>вложенные теги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3F9D49-B1E9-DD48-925C-FB0C044AF0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200" y="1701800"/>
            <a:ext cx="11023600" cy="3454400"/>
          </a:xfrm>
          <a:prstGeom prst="rect">
            <a:avLst/>
          </a:prstGeom>
          <a:effectLst>
            <a:outerShdw blurRad="381000" sx="101000" sy="101000" algn="ctr" rotWithShape="0">
              <a:prstClr val="black">
                <a:alpha val="1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658585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3E96ED9-71B2-124F-BBA0-53DF4FCD67F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course teaser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96D0F1-3598-714C-BCF1-D1B2299C4F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1540" y="1350009"/>
            <a:ext cx="4228918" cy="4157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908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0AE9D3A-E2B4-4648-A8D8-AD7D140604F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ru-RU" dirty="0"/>
              <a:t>вложенные теги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392023-7DA8-4E41-9DB7-C67F0986FB06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err="1"/>
              <a:t>nested.html</a:t>
            </a:r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29634A-AAEC-2444-88CB-E7CAEAB09CBF}"/>
              </a:ext>
            </a:extLst>
          </p:cNvPr>
          <p:cNvSpPr txBox="1"/>
          <p:nvPr/>
        </p:nvSpPr>
        <p:spPr>
          <a:xfrm>
            <a:off x="459826" y="672661"/>
            <a:ext cx="5410200" cy="2311956"/>
          </a:xfrm>
          <a:prstGeom prst="roundRect">
            <a:avLst>
              <a:gd name="adj" fmla="val 6258"/>
            </a:avLst>
          </a:prstGeom>
          <a:solidFill>
            <a:srgbClr val="F9F9F9"/>
          </a:solidFill>
          <a:ln>
            <a:noFill/>
          </a:ln>
        </p:spPr>
        <p:style>
          <a:lnRef idx="0">
            <a:scrgbClr r="0" g="0" b="0"/>
          </a:lnRef>
          <a:fillRef idx="1003">
            <a:schemeClr val="lt2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2"/>
                </a:solidFill>
                <a:latin typeface="PT Mono" panose="02060509020205020204" pitchFamily="49" charset="77"/>
              </a:rPr>
              <a:t>&lt;div&gt;</a:t>
            </a:r>
          </a:p>
          <a:p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PT Mono" panose="02060509020205020204" pitchFamily="49" charset="77"/>
              </a:rPr>
              <a:t>  </a:t>
            </a:r>
            <a:r>
              <a:rPr lang="en-US" sz="2000" dirty="0">
                <a:solidFill>
                  <a:schemeClr val="accent2"/>
                </a:solidFill>
                <a:latin typeface="PT Mono" panose="02060509020205020204" pitchFamily="49" charset="77"/>
              </a:rPr>
              <a:t>&lt;div&gt; </a:t>
            </a:r>
            <a:r>
              <a:rPr lang="ru-RU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PT Mono" panose="02060509020205020204" pitchFamily="49" charset="77"/>
              </a:rPr>
              <a:t>Какой-то блок </a:t>
            </a:r>
            <a:r>
              <a:rPr lang="en-US" sz="2000" dirty="0">
                <a:solidFill>
                  <a:schemeClr val="accent2"/>
                </a:solidFill>
                <a:latin typeface="PT Mono" panose="02060509020205020204" pitchFamily="49" charset="77"/>
              </a:rPr>
              <a:t>&lt;/div&gt;</a:t>
            </a:r>
          </a:p>
          <a:p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PT Mono" panose="02060509020205020204" pitchFamily="49" charset="77"/>
              </a:rPr>
              <a:t>  </a:t>
            </a:r>
            <a:r>
              <a:rPr lang="en-US" sz="2000" dirty="0">
                <a:solidFill>
                  <a:schemeClr val="accent2"/>
                </a:solidFill>
                <a:latin typeface="PT Mono" panose="02060509020205020204" pitchFamily="49" charset="77"/>
              </a:rPr>
              <a:t>&lt;div&gt; </a:t>
            </a:r>
            <a:endParaRPr lang="ru-RU" sz="2000" dirty="0">
              <a:solidFill>
                <a:schemeClr val="accent2"/>
              </a:solidFill>
              <a:latin typeface="PT Mono" panose="02060509020205020204" pitchFamily="49" charset="77"/>
            </a:endParaRPr>
          </a:p>
          <a:p>
            <a:r>
              <a:rPr lang="ru-RU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PT Mono" panose="02060509020205020204" pitchFamily="49" charset="77"/>
              </a:rPr>
              <a:t>    Нырнём поглубже</a:t>
            </a:r>
          </a:p>
          <a:p>
            <a:r>
              <a:rPr lang="ru-RU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PT Mono" panose="02060509020205020204" pitchFamily="49" charset="77"/>
              </a:rPr>
              <a:t>    </a:t>
            </a:r>
            <a:r>
              <a:rPr lang="en-US" sz="2000" dirty="0">
                <a:solidFill>
                  <a:schemeClr val="accent2"/>
                </a:solidFill>
                <a:latin typeface="PT Mono" panose="02060509020205020204" pitchFamily="49" charset="77"/>
              </a:rPr>
              <a:t>&lt;div&gt; </a:t>
            </a:r>
            <a:r>
              <a:rPr lang="ru-RU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PT Mono" panose="02060509020205020204" pitchFamily="49" charset="77"/>
              </a:rPr>
              <a:t>Достаточно. </a:t>
            </a:r>
            <a:r>
              <a:rPr lang="en-US" sz="2000" dirty="0">
                <a:solidFill>
                  <a:schemeClr val="accent2"/>
                </a:solidFill>
                <a:latin typeface="PT Mono" panose="02060509020205020204" pitchFamily="49" charset="77"/>
              </a:rPr>
              <a:t>&lt;/div&gt;</a:t>
            </a:r>
          </a:p>
          <a:p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PT Mono" panose="02060509020205020204" pitchFamily="49" charset="77"/>
              </a:rPr>
              <a:t>  </a:t>
            </a:r>
            <a:r>
              <a:rPr lang="en-US" sz="2000" dirty="0">
                <a:solidFill>
                  <a:schemeClr val="accent2"/>
                </a:solidFill>
                <a:latin typeface="PT Mono" panose="02060509020205020204" pitchFamily="49" charset="77"/>
              </a:rPr>
              <a:t>&lt;/div&gt;</a:t>
            </a:r>
          </a:p>
          <a:p>
            <a:r>
              <a:rPr lang="en-US" sz="2000" dirty="0">
                <a:solidFill>
                  <a:schemeClr val="accent2"/>
                </a:solidFill>
                <a:latin typeface="PT Mono" panose="02060509020205020204" pitchFamily="49" charset="77"/>
              </a:rPr>
              <a:t>&lt;/div&gt;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A80349-C9B1-6B44-BF20-231A38806C34}"/>
              </a:ext>
            </a:extLst>
          </p:cNvPr>
          <p:cNvSpPr txBox="1"/>
          <p:nvPr/>
        </p:nvSpPr>
        <p:spPr>
          <a:xfrm>
            <a:off x="7956332" y="1479057"/>
            <a:ext cx="1954923" cy="843855"/>
          </a:xfrm>
          <a:prstGeom prst="roundRect">
            <a:avLst>
              <a:gd name="adj" fmla="val 15611"/>
            </a:avLst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4400" dirty="0">
                <a:latin typeface="PT Sans Caption" panose="020B0603020203020204" pitchFamily="34" charset="77"/>
              </a:rPr>
              <a:t>&lt;div&gt;</a:t>
            </a:r>
            <a:endParaRPr lang="ru-RU" sz="4400" dirty="0">
              <a:latin typeface="PT Sans Caption" panose="020B0603020203020204" pitchFamily="34" charset="7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AB83B7-C20D-9F40-8107-F9A9F156DD5F}"/>
              </a:ext>
            </a:extLst>
          </p:cNvPr>
          <p:cNvSpPr txBox="1"/>
          <p:nvPr/>
        </p:nvSpPr>
        <p:spPr>
          <a:xfrm>
            <a:off x="6511160" y="2824495"/>
            <a:ext cx="1954923" cy="843855"/>
          </a:xfrm>
          <a:prstGeom prst="roundRect">
            <a:avLst>
              <a:gd name="adj" fmla="val 15611"/>
            </a:avLst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4400" dirty="0">
                <a:latin typeface="PT Sans Caption" panose="020B0603020203020204" pitchFamily="34" charset="77"/>
              </a:rPr>
              <a:t>&lt;div&gt;</a:t>
            </a:r>
            <a:endParaRPr lang="ru-RU" sz="4400" dirty="0">
              <a:latin typeface="PT Sans Caption" panose="020B0603020203020204" pitchFamily="34" charset="7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19CF858-ED65-D142-878F-6E1FC0E8B1B6}"/>
              </a:ext>
            </a:extLst>
          </p:cNvPr>
          <p:cNvSpPr txBox="1"/>
          <p:nvPr/>
        </p:nvSpPr>
        <p:spPr>
          <a:xfrm>
            <a:off x="9398876" y="2819417"/>
            <a:ext cx="1954923" cy="843855"/>
          </a:xfrm>
          <a:prstGeom prst="roundRect">
            <a:avLst>
              <a:gd name="adj" fmla="val 15611"/>
            </a:avLst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4400" dirty="0">
                <a:latin typeface="PT Sans Caption" panose="020B0603020203020204" pitchFamily="34" charset="77"/>
              </a:rPr>
              <a:t>&lt;div&gt;</a:t>
            </a:r>
            <a:endParaRPr lang="ru-RU" sz="4400" dirty="0">
              <a:latin typeface="PT Sans Caption" panose="020B0603020203020204" pitchFamily="34" charset="7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17AC082-233B-B846-B65F-6FF15AB39743}"/>
              </a:ext>
            </a:extLst>
          </p:cNvPr>
          <p:cNvSpPr txBox="1"/>
          <p:nvPr/>
        </p:nvSpPr>
        <p:spPr>
          <a:xfrm>
            <a:off x="9398876" y="4159777"/>
            <a:ext cx="1954923" cy="843855"/>
          </a:xfrm>
          <a:prstGeom prst="roundRect">
            <a:avLst>
              <a:gd name="adj" fmla="val 15611"/>
            </a:avLst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4400" dirty="0">
                <a:latin typeface="PT Sans Caption" panose="020B0603020203020204" pitchFamily="34" charset="77"/>
              </a:rPr>
              <a:t>&lt;div&gt;</a:t>
            </a:r>
            <a:endParaRPr lang="ru-RU" sz="4400" dirty="0">
              <a:latin typeface="PT Sans Caption" panose="020B0603020203020204" pitchFamily="34" charset="77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2DD799E-AC4D-AF40-8BC8-1EC9621E53A4}"/>
              </a:ext>
            </a:extLst>
          </p:cNvPr>
          <p:cNvCxnSpPr>
            <a:stCxn id="6" idx="2"/>
            <a:endCxn id="10" idx="0"/>
          </p:cNvCxnSpPr>
          <p:nvPr/>
        </p:nvCxnSpPr>
        <p:spPr>
          <a:xfrm flipH="1">
            <a:off x="7488622" y="2322912"/>
            <a:ext cx="1445172" cy="50158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6184D61-3A22-8245-8B9B-61B5F070611A}"/>
              </a:ext>
            </a:extLst>
          </p:cNvPr>
          <p:cNvCxnSpPr>
            <a:cxnSpLocks/>
            <a:stCxn id="6" idx="2"/>
            <a:endCxn id="11" idx="0"/>
          </p:cNvCxnSpPr>
          <p:nvPr/>
        </p:nvCxnSpPr>
        <p:spPr>
          <a:xfrm>
            <a:off x="8933794" y="2322912"/>
            <a:ext cx="1442544" cy="49650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1977BDC-96CE-0540-89E7-25C96DF6E71D}"/>
              </a:ext>
            </a:extLst>
          </p:cNvPr>
          <p:cNvCxnSpPr>
            <a:cxnSpLocks/>
            <a:stCxn id="11" idx="2"/>
            <a:endCxn id="12" idx="0"/>
          </p:cNvCxnSpPr>
          <p:nvPr/>
        </p:nvCxnSpPr>
        <p:spPr>
          <a:xfrm>
            <a:off x="10376338" y="3663272"/>
            <a:ext cx="0" cy="49650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5155A757-15BF-E24B-B257-E38277BBA24B}"/>
              </a:ext>
            </a:extLst>
          </p:cNvPr>
          <p:cNvSpPr/>
          <p:nvPr/>
        </p:nvSpPr>
        <p:spPr>
          <a:xfrm>
            <a:off x="6337737" y="1268577"/>
            <a:ext cx="5171090" cy="4341320"/>
          </a:xfrm>
          <a:prstGeom prst="rect">
            <a:avLst/>
          </a:prstGeom>
          <a:solidFill>
            <a:srgbClr val="4473C4">
              <a:alpha val="0"/>
            </a:srgbClr>
          </a:solidFill>
          <a:ln>
            <a:solidFill>
              <a:schemeClr val="tx1">
                <a:lumMod val="85000"/>
                <a:lumOff val="1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8591BF2-340B-1E4A-BB49-F83F7B74FB90}"/>
              </a:ext>
            </a:extLst>
          </p:cNvPr>
          <p:cNvSpPr txBox="1"/>
          <p:nvPr/>
        </p:nvSpPr>
        <p:spPr>
          <a:xfrm>
            <a:off x="6421820" y="5169939"/>
            <a:ext cx="14399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PT Sans Caption" panose="020B0603020203020204" pitchFamily="34" charset="77"/>
              </a:rPr>
              <a:t>DOM Tree</a:t>
            </a:r>
            <a:endParaRPr lang="ru-RU" sz="2000" dirty="0">
              <a:solidFill>
                <a:schemeClr val="tx1">
                  <a:lumMod val="50000"/>
                  <a:lumOff val="50000"/>
                </a:schemeClr>
              </a:solidFill>
              <a:latin typeface="PT Sans Caption" panose="020B06030202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4925852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9180AA2-2F91-9946-A0CF-0F6BC79D216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span </a:t>
            </a:r>
            <a:r>
              <a:rPr lang="ru-RU" dirty="0"/>
              <a:t>и </a:t>
            </a:r>
            <a:r>
              <a:rPr lang="en-US" dirty="0"/>
              <a:t>div</a:t>
            </a: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A666A4-6C7C-5C49-B300-88C3912A75B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&lt;span&gt; </a:t>
            </a:r>
            <a:r>
              <a:rPr lang="en-US" dirty="0"/>
              <a:t>content </a:t>
            </a:r>
            <a:r>
              <a:rPr lang="en-US" dirty="0">
                <a:solidFill>
                  <a:schemeClr val="accent2"/>
                </a:solidFill>
              </a:rPr>
              <a:t>&lt;/span&gt;</a:t>
            </a:r>
            <a:endParaRPr lang="ru-RU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84877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F2D01B0-1FFD-7B4A-9F7A-6AD6155520E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ru-RU" dirty="0"/>
              <a:t>всё испортил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7259B0-5312-1341-A3B2-1FDFE7974CBF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span-</a:t>
            </a:r>
            <a:r>
              <a:rPr lang="en-US" dirty="0" err="1"/>
              <a:t>div.html</a:t>
            </a:r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402BDE-A709-B24D-979F-961E98596DB3}"/>
              </a:ext>
            </a:extLst>
          </p:cNvPr>
          <p:cNvSpPr txBox="1"/>
          <p:nvPr/>
        </p:nvSpPr>
        <p:spPr>
          <a:xfrm>
            <a:off x="459826" y="672662"/>
            <a:ext cx="11272345" cy="538401"/>
          </a:xfrm>
          <a:prstGeom prst="roundRect">
            <a:avLst>
              <a:gd name="adj" fmla="val 6258"/>
            </a:avLst>
          </a:prstGeom>
          <a:solidFill>
            <a:srgbClr val="F9F9F9"/>
          </a:solidFill>
          <a:ln>
            <a:noFill/>
          </a:ln>
        </p:spPr>
        <p:style>
          <a:lnRef idx="0">
            <a:scrgbClr r="0" g="0" b="0"/>
          </a:lnRef>
          <a:fillRef idx="1003">
            <a:schemeClr val="lt2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T Mono" panose="02060509020205020204" pitchFamily="49" charset="77"/>
              </a:rPr>
              <a:t>Это </a:t>
            </a:r>
            <a:r>
              <a:rPr lang="en-US" sz="2800" dirty="0">
                <a:solidFill>
                  <a:schemeClr val="accent2"/>
                </a:solidFill>
                <a:latin typeface="PT Mono" panose="02060509020205020204" pitchFamily="49" charset="77"/>
              </a:rPr>
              <a:t>&lt;div&gt; </a:t>
            </a:r>
            <a:r>
              <a:rPr lang="ru-RU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T Mono" panose="02060509020205020204" pitchFamily="49" charset="77"/>
              </a:rPr>
              <a:t>предложение </a:t>
            </a:r>
            <a:r>
              <a:rPr lang="en-US" sz="2800" dirty="0">
                <a:solidFill>
                  <a:schemeClr val="accent2"/>
                </a:solidFill>
                <a:latin typeface="PT Mono" panose="02060509020205020204" pitchFamily="49" charset="77"/>
              </a:rPr>
              <a:t>&lt;/div&gt; </a:t>
            </a:r>
            <a:r>
              <a:rPr lang="ru-RU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T Mono" panose="02060509020205020204" pitchFamily="49" charset="77"/>
              </a:rPr>
              <a:t>суть неразделимо.</a:t>
            </a: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  <a:latin typeface="PT Mono" panose="02060509020205020204" pitchFamily="49" charset="77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17EE0C-A41B-034C-8959-1F1A75F250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1905" y="2146601"/>
            <a:ext cx="9971789" cy="3124800"/>
          </a:xfrm>
          <a:prstGeom prst="rect">
            <a:avLst/>
          </a:prstGeom>
          <a:effectLst>
            <a:outerShdw blurRad="381000" sx="101000" sy="101000" algn="ctr" rotWithShape="0">
              <a:prstClr val="black">
                <a:alpha val="1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702179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F2D01B0-1FFD-7B4A-9F7A-6AD6155520E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as intended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7259B0-5312-1341-A3B2-1FDFE7974CBF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span-</a:t>
            </a:r>
            <a:r>
              <a:rPr lang="en-US" dirty="0" err="1"/>
              <a:t>div.html</a:t>
            </a:r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402BDE-A709-B24D-979F-961E98596DB3}"/>
              </a:ext>
            </a:extLst>
          </p:cNvPr>
          <p:cNvSpPr txBox="1"/>
          <p:nvPr/>
        </p:nvSpPr>
        <p:spPr>
          <a:xfrm>
            <a:off x="459826" y="672662"/>
            <a:ext cx="11272345" cy="538401"/>
          </a:xfrm>
          <a:prstGeom prst="roundRect">
            <a:avLst>
              <a:gd name="adj" fmla="val 6258"/>
            </a:avLst>
          </a:prstGeom>
          <a:solidFill>
            <a:srgbClr val="F9F9F9"/>
          </a:solidFill>
          <a:ln>
            <a:noFill/>
          </a:ln>
        </p:spPr>
        <p:style>
          <a:lnRef idx="0">
            <a:scrgbClr r="0" g="0" b="0"/>
          </a:lnRef>
          <a:fillRef idx="1003">
            <a:schemeClr val="lt2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T Mono" panose="02060509020205020204" pitchFamily="49" charset="77"/>
              </a:rPr>
              <a:t>Это </a:t>
            </a:r>
            <a:r>
              <a:rPr lang="en-US" sz="2800" dirty="0">
                <a:solidFill>
                  <a:schemeClr val="accent2"/>
                </a:solidFill>
                <a:latin typeface="PT Mono" panose="02060509020205020204" pitchFamily="49" charset="77"/>
              </a:rPr>
              <a:t>&lt;span&gt; </a:t>
            </a:r>
            <a:r>
              <a:rPr lang="ru-RU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T Mono" panose="02060509020205020204" pitchFamily="49" charset="77"/>
              </a:rPr>
              <a:t>предложение </a:t>
            </a:r>
            <a:r>
              <a:rPr lang="en-US" sz="2800" dirty="0">
                <a:solidFill>
                  <a:schemeClr val="accent2"/>
                </a:solidFill>
                <a:latin typeface="PT Mono" panose="02060509020205020204" pitchFamily="49" charset="77"/>
              </a:rPr>
              <a:t>&lt;/span&gt; </a:t>
            </a:r>
            <a:r>
              <a:rPr lang="ru-RU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T Mono" panose="02060509020205020204" pitchFamily="49" charset="77"/>
              </a:rPr>
              <a:t>суть неразделимо.</a:t>
            </a: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  <a:latin typeface="PT Mono" panose="02060509020205020204" pitchFamily="49" charset="77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712EC1-2CF7-8A47-A84B-B6A44BC1B3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78" y="2153957"/>
            <a:ext cx="9921240" cy="3108960"/>
          </a:xfrm>
          <a:prstGeom prst="rect">
            <a:avLst/>
          </a:prstGeom>
          <a:effectLst>
            <a:outerShdw blurRad="381000" sx="101000" sy="101000" algn="ctr" rotWithShape="0">
              <a:prstClr val="black">
                <a:alpha val="1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905594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DBE45B7-8D7E-3F4B-B42C-CD4FAD42EFC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ru-RU" dirty="0"/>
              <a:t>атрибуты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66D40A-192F-B54D-80D1-48F273C5089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&lt;tag </a:t>
            </a:r>
            <a:r>
              <a:rPr lang="en-US" dirty="0" err="1">
                <a:solidFill>
                  <a:schemeClr val="accent1"/>
                </a:solidFill>
              </a:rPr>
              <a:t>attr</a:t>
            </a:r>
            <a:r>
              <a:rPr lang="en-US" dirty="0"/>
              <a:t>=</a:t>
            </a:r>
            <a:r>
              <a:rPr lang="en-US" sz="5400" dirty="0">
                <a:solidFill>
                  <a:schemeClr val="accent6"/>
                </a:solidFill>
                <a:ea typeface="Roboto Mono" pitchFamily="2" charset="0"/>
              </a:rPr>
              <a:t>'</a:t>
            </a:r>
            <a:r>
              <a:rPr lang="en-US" dirty="0">
                <a:solidFill>
                  <a:schemeClr val="accent6"/>
                </a:solidFill>
              </a:rPr>
              <a:t>value</a:t>
            </a:r>
            <a:r>
              <a:rPr lang="en-US" sz="5400" dirty="0">
                <a:solidFill>
                  <a:schemeClr val="accent6"/>
                </a:solidFill>
                <a:ea typeface="Roboto Mono" pitchFamily="2" charset="0"/>
              </a:rPr>
              <a:t>'</a:t>
            </a:r>
            <a:r>
              <a:rPr lang="en-US" dirty="0">
                <a:solidFill>
                  <a:schemeClr val="accent2"/>
                </a:solidFill>
              </a:rPr>
              <a:t>&gt;</a:t>
            </a:r>
            <a:endParaRPr lang="ru-RU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03782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DBE45B7-8D7E-3F4B-B42C-CD4FAD42EFC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ru-RU" dirty="0"/>
              <a:t>атрибуты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66D40A-192F-B54D-80D1-48F273C5089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&lt;tag </a:t>
            </a:r>
            <a:r>
              <a:rPr lang="en-US" dirty="0" err="1">
                <a:solidFill>
                  <a:schemeClr val="accent1"/>
                </a:solidFill>
              </a:rPr>
              <a:t>attr</a:t>
            </a:r>
            <a:r>
              <a:rPr lang="en-US" dirty="0"/>
              <a:t>=</a:t>
            </a:r>
            <a:r>
              <a:rPr lang="en-US" sz="5400" dirty="0">
                <a:solidFill>
                  <a:schemeClr val="accent6"/>
                </a:solidFill>
                <a:ea typeface="Roboto Mono" pitchFamily="2" charset="0"/>
              </a:rPr>
              <a:t>'</a:t>
            </a:r>
            <a:r>
              <a:rPr lang="en-US" dirty="0">
                <a:solidFill>
                  <a:schemeClr val="accent6"/>
                </a:solidFill>
              </a:rPr>
              <a:t>value</a:t>
            </a:r>
            <a:r>
              <a:rPr lang="en-US" sz="5400" dirty="0">
                <a:solidFill>
                  <a:schemeClr val="accent6"/>
                </a:solidFill>
                <a:ea typeface="Roboto Mono" pitchFamily="2" charset="0"/>
              </a:rPr>
              <a:t>'</a:t>
            </a:r>
            <a:r>
              <a:rPr lang="en-US" dirty="0">
                <a:solidFill>
                  <a:schemeClr val="accent2"/>
                </a:solidFill>
              </a:rPr>
              <a:t>&gt;</a:t>
            </a:r>
            <a:endParaRPr lang="ru-RU" dirty="0">
              <a:solidFill>
                <a:schemeClr val="accent2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D003660-946B-7A40-BA54-34DEDDE25D36}"/>
              </a:ext>
            </a:extLst>
          </p:cNvPr>
          <p:cNvSpPr/>
          <p:nvPr/>
        </p:nvSpPr>
        <p:spPr>
          <a:xfrm>
            <a:off x="2858813" y="2927288"/>
            <a:ext cx="1786759" cy="1003424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5FCDB3-0CBA-7348-9716-08C96BE42506}"/>
              </a:ext>
            </a:extLst>
          </p:cNvPr>
          <p:cNvSpPr txBox="1"/>
          <p:nvPr/>
        </p:nvSpPr>
        <p:spPr>
          <a:xfrm>
            <a:off x="2393730" y="2300629"/>
            <a:ext cx="27169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dirty="0">
                <a:solidFill>
                  <a:schemeClr val="accent5"/>
                </a:solidFill>
                <a:latin typeface="PT Sans" panose="020B0503020203020204" pitchFamily="34" charset="77"/>
              </a:rPr>
              <a:t>имя атрибута</a:t>
            </a:r>
          </a:p>
        </p:txBody>
      </p:sp>
    </p:spTree>
    <p:extLst>
      <p:ext uri="{BB962C8B-B14F-4D97-AF65-F5344CB8AC3E}">
        <p14:creationId xmlns:p14="http://schemas.microsoft.com/office/powerpoint/2010/main" val="35303996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DBE45B7-8D7E-3F4B-B42C-CD4FAD42EFC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ru-RU" dirty="0"/>
              <a:t>атрибуты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66D40A-192F-B54D-80D1-48F273C5089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&lt;tag </a:t>
            </a:r>
            <a:r>
              <a:rPr lang="en-US" dirty="0" err="1">
                <a:solidFill>
                  <a:schemeClr val="accent1"/>
                </a:solidFill>
              </a:rPr>
              <a:t>attr</a:t>
            </a:r>
            <a:r>
              <a:rPr lang="en-US" dirty="0"/>
              <a:t>=</a:t>
            </a:r>
            <a:r>
              <a:rPr lang="en-US" sz="6000" dirty="0">
                <a:solidFill>
                  <a:schemeClr val="accent6"/>
                </a:solidFill>
                <a:latin typeface="Roboto Mono" pitchFamily="2" charset="0"/>
                <a:ea typeface="Roboto Mono" pitchFamily="2" charset="0"/>
              </a:rPr>
              <a:t>'</a:t>
            </a:r>
            <a:r>
              <a:rPr lang="en-US" dirty="0">
                <a:solidFill>
                  <a:schemeClr val="accent6"/>
                </a:solidFill>
              </a:rPr>
              <a:t>value</a:t>
            </a:r>
            <a:r>
              <a:rPr lang="en-US" sz="6000" dirty="0">
                <a:solidFill>
                  <a:schemeClr val="accent6"/>
                </a:solidFill>
                <a:latin typeface="Roboto Mono" pitchFamily="2" charset="0"/>
                <a:ea typeface="Roboto Mono" pitchFamily="2" charset="0"/>
              </a:rPr>
              <a:t>'</a:t>
            </a:r>
            <a:r>
              <a:rPr lang="en-US" dirty="0">
                <a:solidFill>
                  <a:schemeClr val="accent2"/>
                </a:solidFill>
              </a:rPr>
              <a:t>&gt;</a:t>
            </a:r>
            <a:endParaRPr lang="ru-RU" dirty="0">
              <a:solidFill>
                <a:schemeClr val="accent2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D003660-946B-7A40-BA54-34DEDDE25D36}"/>
              </a:ext>
            </a:extLst>
          </p:cNvPr>
          <p:cNvSpPr/>
          <p:nvPr/>
        </p:nvSpPr>
        <p:spPr>
          <a:xfrm>
            <a:off x="5110654" y="2927288"/>
            <a:ext cx="2992822" cy="1003424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5FCDB3-0CBA-7348-9716-08C96BE42506}"/>
              </a:ext>
            </a:extLst>
          </p:cNvPr>
          <p:cNvSpPr txBox="1"/>
          <p:nvPr/>
        </p:nvSpPr>
        <p:spPr>
          <a:xfrm>
            <a:off x="4711918" y="2279687"/>
            <a:ext cx="37902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dirty="0">
                <a:solidFill>
                  <a:schemeClr val="accent5"/>
                </a:solidFill>
                <a:latin typeface="PT Sans" panose="020B0503020203020204" pitchFamily="34" charset="77"/>
              </a:rPr>
              <a:t>значение атрибута</a:t>
            </a:r>
          </a:p>
        </p:txBody>
      </p:sp>
    </p:spTree>
    <p:extLst>
      <p:ext uri="{BB962C8B-B14F-4D97-AF65-F5344CB8AC3E}">
        <p14:creationId xmlns:p14="http://schemas.microsoft.com/office/powerpoint/2010/main" val="12888962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DBE45B7-8D7E-3F4B-B42C-CD4FAD42EFC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ru-RU" dirty="0"/>
              <a:t>атрибуты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66D40A-192F-B54D-80D1-48F273C5089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&lt;script </a:t>
            </a:r>
            <a:r>
              <a:rPr lang="en-US" dirty="0">
                <a:solidFill>
                  <a:schemeClr val="accent1"/>
                </a:solidFill>
              </a:rPr>
              <a:t>defer</a:t>
            </a:r>
            <a:r>
              <a:rPr lang="en-US" dirty="0">
                <a:solidFill>
                  <a:schemeClr val="accent2"/>
                </a:solidFill>
              </a:rPr>
              <a:t>&gt;</a:t>
            </a:r>
            <a:endParaRPr lang="ru-RU" dirty="0">
              <a:solidFill>
                <a:schemeClr val="accent2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D003660-946B-7A40-BA54-34DEDDE25D36}"/>
              </a:ext>
            </a:extLst>
          </p:cNvPr>
          <p:cNvSpPr/>
          <p:nvPr/>
        </p:nvSpPr>
        <p:spPr>
          <a:xfrm>
            <a:off x="4154213" y="2927287"/>
            <a:ext cx="2225566" cy="1003424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9093838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73E3033-1DDC-6843-94E6-572EA427C14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ru-RU" dirty="0"/>
              <a:t>важные атрибуты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57A607-B610-4943-802B-C4C47A05630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9827" y="2449067"/>
            <a:ext cx="11272345" cy="1959865"/>
          </a:xfrm>
        </p:spPr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&lt;div </a:t>
            </a:r>
            <a:r>
              <a:rPr lang="en-US" dirty="0">
                <a:solidFill>
                  <a:schemeClr val="accent1"/>
                </a:solidFill>
              </a:rPr>
              <a:t>class</a:t>
            </a:r>
            <a:r>
              <a:rPr lang="en-US" dirty="0"/>
              <a:t>=</a:t>
            </a:r>
            <a:r>
              <a:rPr lang="en-US" dirty="0">
                <a:solidFill>
                  <a:schemeClr val="accent6"/>
                </a:solidFill>
                <a:ea typeface="Roboto Mono" pitchFamily="2" charset="0"/>
              </a:rPr>
              <a:t>'name'</a:t>
            </a:r>
            <a:r>
              <a:rPr lang="en-US" dirty="0">
                <a:solidFill>
                  <a:schemeClr val="accent2"/>
                </a:solidFill>
                <a:ea typeface="Roboto Mono" pitchFamily="2" charset="0"/>
              </a:rPr>
              <a:t>&gt;</a:t>
            </a:r>
            <a:endParaRPr lang="ru-RU" dirty="0">
              <a:solidFill>
                <a:schemeClr val="accent2"/>
              </a:solidFill>
              <a:ea typeface="Roboto Mono" pitchFamily="2" charset="0"/>
            </a:endParaRPr>
          </a:p>
          <a:p>
            <a:r>
              <a:rPr lang="en-US" dirty="0">
                <a:solidFill>
                  <a:schemeClr val="accent2"/>
                </a:solidFill>
                <a:ea typeface="Roboto Mono" pitchFamily="2" charset="0"/>
              </a:rPr>
              <a:t>&lt;div </a:t>
            </a:r>
            <a:r>
              <a:rPr lang="en-US" dirty="0">
                <a:solidFill>
                  <a:schemeClr val="accent1"/>
                </a:solidFill>
                <a:ea typeface="Roboto Mono" pitchFamily="2" charset="0"/>
              </a:rPr>
              <a:t>id</a:t>
            </a:r>
            <a:r>
              <a:rPr lang="en-US" dirty="0">
                <a:ea typeface="Roboto Mono" pitchFamily="2" charset="0"/>
              </a:rPr>
              <a:t>=</a:t>
            </a:r>
            <a:r>
              <a:rPr lang="en-US" dirty="0">
                <a:solidFill>
                  <a:schemeClr val="accent6"/>
                </a:solidFill>
                <a:ea typeface="Roboto Mono" pitchFamily="2" charset="0"/>
              </a:rPr>
              <a:t>'</a:t>
            </a:r>
            <a:r>
              <a:rPr lang="en-US" dirty="0" err="1">
                <a:solidFill>
                  <a:schemeClr val="accent6"/>
                </a:solidFill>
                <a:ea typeface="Roboto Mono" pitchFamily="2" charset="0"/>
              </a:rPr>
              <a:t>someid</a:t>
            </a:r>
            <a:r>
              <a:rPr lang="en-US" dirty="0">
                <a:solidFill>
                  <a:schemeClr val="accent6"/>
                </a:solidFill>
                <a:ea typeface="Roboto Mono" pitchFamily="2" charset="0"/>
              </a:rPr>
              <a:t>'</a:t>
            </a:r>
            <a:r>
              <a:rPr lang="en-US" dirty="0">
                <a:solidFill>
                  <a:schemeClr val="accent2"/>
                </a:solidFill>
                <a:ea typeface="Roboto Mono" pitchFamily="2" charset="0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38679008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A76F76D-CFBD-5140-9655-4F361FE9AD6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h for hypertext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A44A00-5E2B-2F49-A5F1-608CE588FE4B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err="1"/>
              <a:t>links.html</a:t>
            </a:r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E2F281-55EE-FF4D-B6F0-48E4E5669BCF}"/>
              </a:ext>
            </a:extLst>
          </p:cNvPr>
          <p:cNvSpPr txBox="1"/>
          <p:nvPr/>
        </p:nvSpPr>
        <p:spPr>
          <a:xfrm>
            <a:off x="459827" y="672662"/>
            <a:ext cx="11272345" cy="538401"/>
          </a:xfrm>
          <a:prstGeom prst="roundRect">
            <a:avLst>
              <a:gd name="adj" fmla="val 6258"/>
            </a:avLst>
          </a:prstGeom>
          <a:solidFill>
            <a:srgbClr val="F9F9F9"/>
          </a:solidFill>
          <a:ln>
            <a:noFill/>
          </a:ln>
        </p:spPr>
        <p:style>
          <a:lnRef idx="0">
            <a:scrgbClr r="0" g="0" b="0"/>
          </a:lnRef>
          <a:fillRef idx="1003">
            <a:schemeClr val="lt2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2"/>
                </a:solidFill>
                <a:latin typeface="PT Mono" panose="02060509020205020204" pitchFamily="49" charset="77"/>
              </a:rPr>
              <a:t>&lt;a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T Mono" panose="02060509020205020204" pitchFamily="49" charset="77"/>
              </a:rPr>
              <a:t> </a:t>
            </a:r>
            <a:r>
              <a:rPr lang="en-US" sz="2800" dirty="0" err="1">
                <a:solidFill>
                  <a:schemeClr val="accent1"/>
                </a:solidFill>
                <a:latin typeface="PT Mono" panose="02060509020205020204" pitchFamily="49" charset="77"/>
              </a:rPr>
              <a:t>href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T Mono" panose="02060509020205020204" pitchFamily="49" charset="77"/>
              </a:rPr>
              <a:t>=</a:t>
            </a:r>
            <a:r>
              <a:rPr lang="en-US" sz="2800" dirty="0">
                <a:solidFill>
                  <a:schemeClr val="accent6"/>
                </a:solidFill>
                <a:latin typeface="PT Mono" panose="02060509020205020204" pitchFamily="49" charset="77"/>
              </a:rPr>
              <a:t>'https://</a:t>
            </a:r>
            <a:r>
              <a:rPr lang="en-US" sz="2800" dirty="0" err="1">
                <a:solidFill>
                  <a:schemeClr val="accent6"/>
                </a:solidFill>
                <a:latin typeface="PT Mono" panose="02060509020205020204" pitchFamily="49" charset="77"/>
              </a:rPr>
              <a:t>google.com</a:t>
            </a:r>
            <a:r>
              <a:rPr lang="en-US" sz="2800" dirty="0">
                <a:solidFill>
                  <a:schemeClr val="accent6"/>
                </a:solidFill>
                <a:latin typeface="PT Mono" panose="02060509020205020204" pitchFamily="49" charset="77"/>
              </a:rPr>
              <a:t>'</a:t>
            </a:r>
            <a:r>
              <a:rPr lang="en-US" sz="2800" dirty="0">
                <a:solidFill>
                  <a:schemeClr val="accent2"/>
                </a:solidFill>
                <a:latin typeface="PT Mono" panose="02060509020205020204" pitchFamily="49" charset="77"/>
              </a:rPr>
              <a:t>&gt;</a:t>
            </a:r>
            <a:r>
              <a:rPr lang="ru-RU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PT Mono" panose="02060509020205020204" pitchFamily="49" charset="77"/>
              </a:rPr>
              <a:t>Тыц</a:t>
            </a:r>
            <a:r>
              <a:rPr lang="en-US" sz="2800" dirty="0">
                <a:solidFill>
                  <a:schemeClr val="accent2"/>
                </a:solidFill>
                <a:latin typeface="PT Mono" panose="02060509020205020204" pitchFamily="49" charset="77"/>
              </a:rPr>
              <a:t>&lt;/a&gt;</a:t>
            </a:r>
            <a:endParaRPr lang="ru-RU" sz="2800" dirty="0">
              <a:solidFill>
                <a:schemeClr val="accent2"/>
              </a:solidFill>
              <a:latin typeface="PT Mono" panose="02060509020205020204" pitchFamily="49" charset="77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17147D-4584-2E4E-B238-7B23D89896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79" y="2153957"/>
            <a:ext cx="9921240" cy="3108960"/>
          </a:xfrm>
          <a:prstGeom prst="rect">
            <a:avLst/>
          </a:prstGeom>
          <a:effectLst>
            <a:outerShdw blurRad="381000" sx="101000" sy="101000" algn="ctr" rotWithShape="0">
              <a:prstClr val="black">
                <a:alpha val="1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411639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1CEBC5F-0EEA-A349-A0FB-1ABF7E96796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course teaser</a:t>
            </a:r>
            <a:endParaRPr lang="ru-R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A79B18-C450-8747-9DA2-C6A94302FC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5596" y="1408597"/>
            <a:ext cx="4040805" cy="4040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62911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784D2FE-3DC3-7C43-8ADD-9FF42EA7A9A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ru-RU" dirty="0"/>
              <a:t>спецсимволы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4C35BF-5AF9-2F4F-831B-496FCAE130F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accent6"/>
                </a:solidFill>
              </a:rPr>
              <a:t>&amp;</a:t>
            </a:r>
            <a:r>
              <a:rPr lang="en-US" dirty="0" err="1">
                <a:solidFill>
                  <a:schemeClr val="accent6"/>
                </a:solidFill>
              </a:rPr>
              <a:t>mdash</a:t>
            </a:r>
            <a:r>
              <a:rPr lang="en-US" dirty="0">
                <a:solidFill>
                  <a:schemeClr val="accent6"/>
                </a:solidFill>
              </a:rPr>
              <a:t>;</a:t>
            </a:r>
            <a:endParaRPr lang="ru-RU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471459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784D2FE-3DC3-7C43-8ADD-9FF42EA7A9A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ru-RU" dirty="0"/>
              <a:t>спецсимволы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4C35BF-5AF9-2F4F-831B-496FCAE130F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accent6"/>
                </a:solidFill>
              </a:rPr>
              <a:t>&amp;</a:t>
            </a:r>
            <a:r>
              <a:rPr lang="en-US" dirty="0" err="1">
                <a:solidFill>
                  <a:schemeClr val="accent6"/>
                </a:solidFill>
              </a:rPr>
              <a:t>mdash</a:t>
            </a:r>
            <a:r>
              <a:rPr lang="en-US" dirty="0">
                <a:solidFill>
                  <a:schemeClr val="accent6"/>
                </a:solidFill>
              </a:rPr>
              <a:t>;</a:t>
            </a:r>
            <a:endParaRPr lang="ru-RU" dirty="0">
              <a:solidFill>
                <a:schemeClr val="accent6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7648BAF-75F5-C442-BC8A-D702245A28A3}"/>
              </a:ext>
            </a:extLst>
          </p:cNvPr>
          <p:cNvSpPr/>
          <p:nvPr/>
        </p:nvSpPr>
        <p:spPr>
          <a:xfrm>
            <a:off x="1093076" y="2927288"/>
            <a:ext cx="2280745" cy="1003424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2FE470-89C6-A846-87BD-5763E085D440}"/>
              </a:ext>
            </a:extLst>
          </p:cNvPr>
          <p:cNvSpPr txBox="1"/>
          <p:nvPr/>
        </p:nvSpPr>
        <p:spPr>
          <a:xfrm>
            <a:off x="495299" y="2253805"/>
            <a:ext cx="34762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dirty="0">
                <a:solidFill>
                  <a:schemeClr val="accent5"/>
                </a:solidFill>
                <a:latin typeface="PT Sans" panose="020B0503020203020204" pitchFamily="34" charset="77"/>
              </a:rPr>
              <a:t>имя спецсимвола</a:t>
            </a:r>
          </a:p>
        </p:txBody>
      </p:sp>
    </p:spTree>
    <p:extLst>
      <p:ext uri="{BB962C8B-B14F-4D97-AF65-F5344CB8AC3E}">
        <p14:creationId xmlns:p14="http://schemas.microsoft.com/office/powerpoint/2010/main" val="334189844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DFAC542-9DF7-DE49-80B5-984B4097BA1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scaffold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801E8E-4EB8-B345-A27E-ED7F70E95E05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err="1"/>
              <a:t>index.html</a:t>
            </a:r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590D2B-02E9-E64C-A0BE-A6E32F85973A}"/>
              </a:ext>
            </a:extLst>
          </p:cNvPr>
          <p:cNvSpPr txBox="1"/>
          <p:nvPr/>
        </p:nvSpPr>
        <p:spPr>
          <a:xfrm>
            <a:off x="459827" y="672662"/>
            <a:ext cx="11272345" cy="5415677"/>
          </a:xfrm>
          <a:prstGeom prst="roundRect">
            <a:avLst>
              <a:gd name="adj" fmla="val 2765"/>
            </a:avLst>
          </a:prstGeom>
          <a:solidFill>
            <a:srgbClr val="F9F9F9"/>
          </a:solidFill>
          <a:ln>
            <a:noFill/>
          </a:ln>
        </p:spPr>
        <p:style>
          <a:lnRef idx="0">
            <a:scrgbClr r="0" g="0" b="0"/>
          </a:lnRef>
          <a:fillRef idx="1003">
            <a:schemeClr val="lt2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3"/>
                </a:solidFill>
                <a:latin typeface="PT Mono" panose="02060509020205020204" pitchFamily="49" charset="77"/>
              </a:rPr>
              <a:t>&lt;!doctype html&gt;</a:t>
            </a:r>
          </a:p>
          <a:p>
            <a:r>
              <a:rPr lang="en-US" sz="2800" dirty="0">
                <a:solidFill>
                  <a:schemeClr val="accent2"/>
                </a:solidFill>
                <a:latin typeface="PT Mono" panose="02060509020205020204" pitchFamily="49" charset="77"/>
              </a:rPr>
              <a:t>&lt;html&gt;</a:t>
            </a:r>
          </a:p>
          <a:p>
            <a:r>
              <a:rPr lang="en-US" sz="2800" dirty="0">
                <a:solidFill>
                  <a:schemeClr val="accent3"/>
                </a:solidFill>
                <a:latin typeface="PT Mono" panose="02060509020205020204" pitchFamily="49" charset="77"/>
              </a:rPr>
              <a:t>  </a:t>
            </a:r>
            <a:r>
              <a:rPr lang="en-US" sz="2800" dirty="0">
                <a:solidFill>
                  <a:schemeClr val="accent2"/>
                </a:solidFill>
                <a:latin typeface="PT Mono" panose="02060509020205020204" pitchFamily="49" charset="77"/>
              </a:rPr>
              <a:t>&lt;head&gt;</a:t>
            </a:r>
          </a:p>
          <a:p>
            <a:r>
              <a:rPr lang="en-US" sz="2800" dirty="0">
                <a:solidFill>
                  <a:schemeClr val="accent2"/>
                </a:solidFill>
                <a:latin typeface="PT Mono" panose="02060509020205020204" pitchFamily="49" charset="77"/>
              </a:rPr>
              <a:t>	&lt;title&gt;</a:t>
            </a:r>
          </a:p>
          <a:p>
            <a:r>
              <a:rPr lang="en-US" sz="2800" dirty="0">
                <a:solidFill>
                  <a:schemeClr val="accent3"/>
                </a:solidFill>
                <a:latin typeface="PT Mono" panose="02060509020205020204" pitchFamily="49" charset="77"/>
              </a:rPr>
              <a:t>	  </a:t>
            </a:r>
            <a:r>
              <a:rPr lang="ru-RU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T Mono" panose="02060509020205020204" pitchFamily="49" charset="77"/>
              </a:rPr>
              <a:t>Домашняя страница Васи </a:t>
            </a:r>
            <a:r>
              <a:rPr lang="ru-RU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PT Mono" panose="02060509020205020204" pitchFamily="49" charset="77"/>
              </a:rPr>
              <a:t>Пупкина</a:t>
            </a:r>
            <a:endParaRPr lang="ru-RU" sz="2800" dirty="0">
              <a:solidFill>
                <a:schemeClr val="tx1">
                  <a:lumMod val="85000"/>
                  <a:lumOff val="15000"/>
                </a:schemeClr>
              </a:solidFill>
              <a:latin typeface="PT Mono" panose="02060509020205020204" pitchFamily="49" charset="77"/>
            </a:endParaRPr>
          </a:p>
          <a:p>
            <a:r>
              <a:rPr lang="en-US" sz="2800" dirty="0">
                <a:solidFill>
                  <a:schemeClr val="accent3"/>
                </a:solidFill>
                <a:latin typeface="PT Mono" panose="02060509020205020204" pitchFamily="49" charset="77"/>
              </a:rPr>
              <a:t>    </a:t>
            </a:r>
            <a:r>
              <a:rPr lang="en-US" sz="2800" dirty="0">
                <a:solidFill>
                  <a:schemeClr val="accent2"/>
                </a:solidFill>
                <a:latin typeface="PT Mono" panose="02060509020205020204" pitchFamily="49" charset="77"/>
              </a:rPr>
              <a:t>&lt;/title&gt;</a:t>
            </a:r>
          </a:p>
          <a:p>
            <a:r>
              <a:rPr lang="en-US" sz="2800" dirty="0">
                <a:solidFill>
                  <a:schemeClr val="accent3"/>
                </a:solidFill>
                <a:latin typeface="PT Mono" panose="02060509020205020204" pitchFamily="49" charset="77"/>
              </a:rPr>
              <a:t>  </a:t>
            </a:r>
            <a:r>
              <a:rPr lang="en-US" sz="2800" dirty="0">
                <a:solidFill>
                  <a:schemeClr val="accent2"/>
                </a:solidFill>
                <a:latin typeface="PT Mono" panose="02060509020205020204" pitchFamily="49" charset="77"/>
              </a:rPr>
              <a:t>&lt;/head&gt;</a:t>
            </a:r>
          </a:p>
          <a:p>
            <a:endParaRPr lang="en-US" sz="2800" dirty="0">
              <a:solidFill>
                <a:schemeClr val="accent2"/>
              </a:solidFill>
              <a:latin typeface="PT Mono" panose="02060509020205020204" pitchFamily="49" charset="77"/>
            </a:endParaRPr>
          </a:p>
          <a:p>
            <a:r>
              <a:rPr lang="en-US" sz="2800" dirty="0">
                <a:solidFill>
                  <a:schemeClr val="accent2"/>
                </a:solidFill>
                <a:latin typeface="PT Mono" panose="02060509020205020204" pitchFamily="49" charset="77"/>
              </a:rPr>
              <a:t>  &lt;body&gt;</a:t>
            </a:r>
          </a:p>
          <a:p>
            <a:r>
              <a:rPr lang="en-US" sz="2800" dirty="0">
                <a:solidFill>
                  <a:schemeClr val="accent3"/>
                </a:solidFill>
                <a:latin typeface="PT Mono" panose="02060509020205020204" pitchFamily="49" charset="77"/>
              </a:rPr>
              <a:t>	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T Mono" panose="02060509020205020204" pitchFamily="49" charset="77"/>
              </a:rPr>
              <a:t>...</a:t>
            </a:r>
          </a:p>
          <a:p>
            <a:r>
              <a:rPr lang="en-US" sz="2800" dirty="0">
                <a:solidFill>
                  <a:schemeClr val="accent3"/>
                </a:solidFill>
                <a:latin typeface="PT Mono" panose="02060509020205020204" pitchFamily="49" charset="77"/>
              </a:rPr>
              <a:t>  </a:t>
            </a:r>
            <a:r>
              <a:rPr lang="en-US" sz="2800" dirty="0">
                <a:solidFill>
                  <a:schemeClr val="accent2"/>
                </a:solidFill>
                <a:latin typeface="PT Mono" panose="02060509020205020204" pitchFamily="49" charset="77"/>
              </a:rPr>
              <a:t>&lt;/body&gt;</a:t>
            </a:r>
          </a:p>
          <a:p>
            <a:r>
              <a:rPr lang="en-US" sz="2800" dirty="0">
                <a:solidFill>
                  <a:schemeClr val="accent2"/>
                </a:solidFill>
                <a:latin typeface="PT Mono" panose="02060509020205020204" pitchFamily="49" charset="77"/>
              </a:rPr>
              <a:t>&lt;/html&gt;</a:t>
            </a:r>
            <a:endParaRPr lang="ru-RU" sz="2800" dirty="0">
              <a:solidFill>
                <a:schemeClr val="accent2"/>
              </a:solidFill>
              <a:latin typeface="PT Mono" panose="02060509020205020204" pitchFamily="49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99229795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C2C416-C7E6-1C4F-A66D-0E242A211A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CSS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4449533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C79B56F-E80F-F048-97CC-F2E588CE741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pretty good</a:t>
            </a:r>
            <a:endParaRPr lang="ru-R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D91AF6-BC7C-2C45-9C08-24CCD62357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1723"/>
          <a:stretch/>
        </p:blipFill>
        <p:spPr>
          <a:xfrm>
            <a:off x="459827" y="858931"/>
            <a:ext cx="11272345" cy="4382714"/>
          </a:xfrm>
          <a:prstGeom prst="rect">
            <a:avLst/>
          </a:prstGeom>
          <a:effectLst>
            <a:outerShdw blurRad="381000" sx="101000" sy="101000" algn="ctr" rotWithShape="0">
              <a:prstClr val="black">
                <a:alpha val="1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1401111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4111271-2358-304E-9069-D18ED204C87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why</a:t>
            </a:r>
            <a:endParaRPr lang="ru-RU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0D59E8-3A34-474D-B186-A9D447E74E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66"/>
          <a:stretch/>
        </p:blipFill>
        <p:spPr>
          <a:xfrm>
            <a:off x="459827" y="115288"/>
            <a:ext cx="9796593" cy="604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73495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4111271-2358-304E-9069-D18ED204C87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why</a:t>
            </a:r>
            <a:endParaRPr lang="ru-RU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0D59E8-3A34-474D-B186-A9D447E74E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66"/>
          <a:stretch/>
        </p:blipFill>
        <p:spPr>
          <a:xfrm>
            <a:off x="459827" y="115288"/>
            <a:ext cx="9796593" cy="604998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16F8C82-6AA6-CE4B-B4E6-AB1A2E73FE9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819" r="5107" b="819"/>
          <a:stretch/>
        </p:blipFill>
        <p:spPr>
          <a:xfrm>
            <a:off x="7864763" y="586509"/>
            <a:ext cx="4327237" cy="3384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65073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6D960-3B74-2F40-9DED-ED2058A6F56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Синтаксис</a:t>
            </a:r>
          </a:p>
        </p:txBody>
      </p:sp>
    </p:spTree>
    <p:extLst>
      <p:ext uri="{BB962C8B-B14F-4D97-AF65-F5344CB8AC3E}">
        <p14:creationId xmlns:p14="http://schemas.microsoft.com/office/powerpoint/2010/main" val="143285405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FD927D7-1997-AB42-8D6B-171A0D8A7B1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basic syntax</a:t>
            </a: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6438AE-AFB9-214B-95D7-D723EB56EC3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9826" y="1928805"/>
            <a:ext cx="11272345" cy="3000389"/>
          </a:xfrm>
        </p:spPr>
        <p:txBody>
          <a:bodyPr/>
          <a:lstStyle/>
          <a:p>
            <a:r>
              <a:rPr lang="en-US" dirty="0">
                <a:solidFill>
                  <a:schemeClr val="accent6"/>
                </a:solidFill>
              </a:rPr>
              <a:t>selector</a:t>
            </a:r>
            <a:r>
              <a:rPr lang="en-US" dirty="0"/>
              <a:t> {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chemeClr val="accent2"/>
                </a:solidFill>
              </a:rPr>
              <a:t>property</a:t>
            </a:r>
            <a:r>
              <a:rPr lang="en-US" dirty="0"/>
              <a:t>: </a:t>
            </a:r>
            <a:r>
              <a:rPr lang="en-US" dirty="0">
                <a:solidFill>
                  <a:schemeClr val="accent1"/>
                </a:solidFill>
              </a:rPr>
              <a:t>value</a:t>
            </a:r>
            <a:r>
              <a:rPr lang="en-US" dirty="0"/>
              <a:t>;</a:t>
            </a:r>
          </a:p>
          <a:p>
            <a:r>
              <a:rPr lang="en-US" dirty="0"/>
              <a:t>}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5469469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FD927D7-1997-AB42-8D6B-171A0D8A7B1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basic syntax</a:t>
            </a:r>
            <a:endParaRPr lang="ru-RU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302205-2CE1-A641-9AB8-90BE28983F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5401" y="268451"/>
            <a:ext cx="2846771" cy="5693542"/>
          </a:xfrm>
          <a:prstGeom prst="rect">
            <a:avLst/>
          </a:prstGeom>
          <a:effectLst>
            <a:outerShdw blurRad="381000" sx="101000" sy="101000" algn="ctr" rotWithShape="0">
              <a:prstClr val="black">
                <a:alpha val="10000"/>
              </a:prstClr>
            </a:outerShdw>
          </a:effectLst>
        </p:spPr>
      </p:pic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DC08A260-F331-4940-B3C2-031B58E12E9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54419" y="2233487"/>
            <a:ext cx="6487511" cy="2391025"/>
          </a:xfrm>
        </p:spPr>
        <p:txBody>
          <a:bodyPr/>
          <a:lstStyle/>
          <a:p>
            <a:r>
              <a:rPr lang="en-US" sz="4400" dirty="0">
                <a:solidFill>
                  <a:schemeClr val="accent6"/>
                </a:solidFill>
              </a:rPr>
              <a:t>selector</a:t>
            </a:r>
            <a:r>
              <a:rPr lang="en-US" sz="4400" dirty="0"/>
              <a:t> {</a:t>
            </a:r>
          </a:p>
          <a:p>
            <a:r>
              <a:rPr lang="en-US" sz="4400" dirty="0"/>
              <a:t>  </a:t>
            </a:r>
            <a:r>
              <a:rPr lang="en-US" sz="4400" dirty="0">
                <a:solidFill>
                  <a:schemeClr val="accent2"/>
                </a:solidFill>
              </a:rPr>
              <a:t>property</a:t>
            </a:r>
            <a:r>
              <a:rPr lang="en-US" sz="4400" dirty="0"/>
              <a:t>: </a:t>
            </a:r>
            <a:r>
              <a:rPr lang="en-US" sz="4400" dirty="0">
                <a:solidFill>
                  <a:schemeClr val="accent1"/>
                </a:solidFill>
              </a:rPr>
              <a:t>value</a:t>
            </a:r>
            <a:r>
              <a:rPr lang="en-US" sz="4400" dirty="0"/>
              <a:t>;</a:t>
            </a:r>
          </a:p>
          <a:p>
            <a:r>
              <a:rPr lang="en-US" sz="4400" dirty="0"/>
              <a:t>}</a:t>
            </a:r>
            <a:endParaRPr lang="ru-RU" sz="4400" dirty="0"/>
          </a:p>
        </p:txBody>
      </p:sp>
    </p:spTree>
    <p:extLst>
      <p:ext uri="{BB962C8B-B14F-4D97-AF65-F5344CB8AC3E}">
        <p14:creationId xmlns:p14="http://schemas.microsoft.com/office/powerpoint/2010/main" val="3585653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0283854-71E7-814B-A1B5-79EAD56443E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course teaser</a:t>
            </a:r>
            <a:endParaRPr lang="ru-RU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AC7F366-0ACC-074E-8A8C-23E63CE710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0506" y="2273815"/>
            <a:ext cx="8130988" cy="2310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04232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BAAD6A-C740-B149-A712-D139BEB9802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Селекторы</a:t>
            </a:r>
          </a:p>
        </p:txBody>
      </p:sp>
    </p:spTree>
    <p:extLst>
      <p:ext uri="{BB962C8B-B14F-4D97-AF65-F5344CB8AC3E}">
        <p14:creationId xmlns:p14="http://schemas.microsoft.com/office/powerpoint/2010/main" val="305768925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73E3033-1DDC-6843-94E6-572EA427C14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ru-RU" dirty="0"/>
              <a:t>важные атрибуты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57A607-B610-4943-802B-C4C47A05630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9827" y="2449067"/>
            <a:ext cx="11272345" cy="1959865"/>
          </a:xfrm>
        </p:spPr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&lt;div </a:t>
            </a:r>
            <a:r>
              <a:rPr lang="en-US" dirty="0">
                <a:solidFill>
                  <a:schemeClr val="accent1"/>
                </a:solidFill>
              </a:rPr>
              <a:t>class</a:t>
            </a:r>
            <a:r>
              <a:rPr lang="en-US" dirty="0"/>
              <a:t>=</a:t>
            </a:r>
            <a:r>
              <a:rPr lang="en-US" dirty="0">
                <a:solidFill>
                  <a:schemeClr val="accent6"/>
                </a:solidFill>
                <a:ea typeface="Roboto Mono" pitchFamily="2" charset="0"/>
              </a:rPr>
              <a:t>'name'</a:t>
            </a:r>
            <a:r>
              <a:rPr lang="en-US" dirty="0">
                <a:solidFill>
                  <a:schemeClr val="accent2"/>
                </a:solidFill>
                <a:ea typeface="Roboto Mono" pitchFamily="2" charset="0"/>
              </a:rPr>
              <a:t>&gt;</a:t>
            </a:r>
            <a:endParaRPr lang="ru-RU" dirty="0">
              <a:solidFill>
                <a:schemeClr val="accent2"/>
              </a:solidFill>
              <a:ea typeface="Roboto Mono" pitchFamily="2" charset="0"/>
            </a:endParaRPr>
          </a:p>
          <a:p>
            <a:r>
              <a:rPr lang="en-US" dirty="0">
                <a:solidFill>
                  <a:schemeClr val="accent2"/>
                </a:solidFill>
                <a:ea typeface="Roboto Mono" pitchFamily="2" charset="0"/>
              </a:rPr>
              <a:t>&lt;div </a:t>
            </a:r>
            <a:r>
              <a:rPr lang="en-US" dirty="0">
                <a:solidFill>
                  <a:schemeClr val="accent1"/>
                </a:solidFill>
                <a:ea typeface="Roboto Mono" pitchFamily="2" charset="0"/>
              </a:rPr>
              <a:t>id</a:t>
            </a:r>
            <a:r>
              <a:rPr lang="en-US" dirty="0">
                <a:ea typeface="Roboto Mono" pitchFamily="2" charset="0"/>
              </a:rPr>
              <a:t>=</a:t>
            </a:r>
            <a:r>
              <a:rPr lang="en-US" dirty="0">
                <a:solidFill>
                  <a:schemeClr val="accent6"/>
                </a:solidFill>
                <a:ea typeface="Roboto Mono" pitchFamily="2" charset="0"/>
              </a:rPr>
              <a:t>'</a:t>
            </a:r>
            <a:r>
              <a:rPr lang="en-US" dirty="0" err="1">
                <a:solidFill>
                  <a:schemeClr val="accent6"/>
                </a:solidFill>
                <a:ea typeface="Roboto Mono" pitchFamily="2" charset="0"/>
              </a:rPr>
              <a:t>someid</a:t>
            </a:r>
            <a:r>
              <a:rPr lang="en-US" dirty="0">
                <a:solidFill>
                  <a:schemeClr val="accent6"/>
                </a:solidFill>
                <a:ea typeface="Roboto Mono" pitchFamily="2" charset="0"/>
              </a:rPr>
              <a:t>'</a:t>
            </a:r>
            <a:r>
              <a:rPr lang="en-US" dirty="0">
                <a:solidFill>
                  <a:schemeClr val="accent2"/>
                </a:solidFill>
                <a:ea typeface="Roboto Mono" pitchFamily="2" charset="0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16819695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73E3033-1DDC-6843-94E6-572EA427C14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ru-RU" dirty="0"/>
              <a:t>селекторы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57A607-B610-4943-802B-C4C47A05630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9827" y="1931354"/>
            <a:ext cx="11272345" cy="2995292"/>
          </a:xfrm>
        </p:spPr>
        <p:txBody>
          <a:bodyPr/>
          <a:lstStyle/>
          <a:p>
            <a:r>
              <a:rPr lang="en-US" dirty="0">
                <a:solidFill>
                  <a:schemeClr val="accent6"/>
                </a:solidFill>
                <a:ea typeface="Roboto Mono" pitchFamily="2" charset="0"/>
              </a:rPr>
              <a:t>.</a:t>
            </a:r>
            <a:r>
              <a:rPr lang="en-US" dirty="0" err="1">
                <a:solidFill>
                  <a:schemeClr val="accent6"/>
                </a:solidFill>
                <a:ea typeface="Roboto Mono" pitchFamily="2" charset="0"/>
              </a:rPr>
              <a:t>className</a:t>
            </a:r>
            <a:endParaRPr lang="ru-RU" dirty="0">
              <a:solidFill>
                <a:schemeClr val="accent6"/>
              </a:solidFill>
              <a:ea typeface="Roboto Mono" pitchFamily="2" charset="0"/>
            </a:endParaRPr>
          </a:p>
          <a:p>
            <a:r>
              <a:rPr lang="en-US" dirty="0">
                <a:solidFill>
                  <a:schemeClr val="accent6"/>
                </a:solidFill>
                <a:ea typeface="Roboto Mono" pitchFamily="2" charset="0"/>
              </a:rPr>
              <a:t>#</a:t>
            </a:r>
            <a:r>
              <a:rPr lang="en-US" dirty="0" err="1">
                <a:solidFill>
                  <a:schemeClr val="accent6"/>
                </a:solidFill>
                <a:ea typeface="Roboto Mono" pitchFamily="2" charset="0"/>
              </a:rPr>
              <a:t>idValue</a:t>
            </a:r>
            <a:endParaRPr lang="en-US" dirty="0">
              <a:solidFill>
                <a:schemeClr val="accent6"/>
              </a:solidFill>
              <a:ea typeface="Roboto Mono" pitchFamily="2" charset="0"/>
            </a:endParaRPr>
          </a:p>
          <a:p>
            <a:r>
              <a:rPr lang="en-US" dirty="0">
                <a:solidFill>
                  <a:schemeClr val="accent1"/>
                </a:solidFill>
                <a:ea typeface="Roboto Mono" pitchFamily="2" charset="0"/>
              </a:rPr>
              <a:t>div</a:t>
            </a:r>
          </a:p>
        </p:txBody>
      </p:sp>
    </p:spTree>
    <p:extLst>
      <p:ext uri="{BB962C8B-B14F-4D97-AF65-F5344CB8AC3E}">
        <p14:creationId xmlns:p14="http://schemas.microsoft.com/office/powerpoint/2010/main" val="240403612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73E3033-1DDC-6843-94E6-572EA427C14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ru-RU" dirty="0"/>
              <a:t>селекторы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57A607-B610-4943-802B-C4C47A05630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9827" y="1931354"/>
            <a:ext cx="11272345" cy="2995292"/>
          </a:xfrm>
        </p:spPr>
        <p:txBody>
          <a:bodyPr/>
          <a:lstStyle/>
          <a:p>
            <a:r>
              <a:rPr lang="en-US" dirty="0">
                <a:solidFill>
                  <a:schemeClr val="accent6"/>
                </a:solidFill>
                <a:ea typeface="Roboto Mono" pitchFamily="2" charset="0"/>
              </a:rPr>
              <a:t>.</a:t>
            </a:r>
            <a:r>
              <a:rPr lang="en-US" dirty="0" err="1">
                <a:solidFill>
                  <a:schemeClr val="accent6"/>
                </a:solidFill>
                <a:ea typeface="Roboto Mono" pitchFamily="2" charset="0"/>
              </a:rPr>
              <a:t>className</a:t>
            </a:r>
            <a:endParaRPr lang="ru-RU" dirty="0">
              <a:solidFill>
                <a:schemeClr val="accent6"/>
              </a:solidFill>
              <a:ea typeface="Roboto Mono" pitchFamily="2" charset="0"/>
            </a:endParaRPr>
          </a:p>
          <a:p>
            <a:r>
              <a:rPr lang="en-US" dirty="0">
                <a:solidFill>
                  <a:schemeClr val="accent6"/>
                </a:solidFill>
                <a:ea typeface="Roboto Mono" pitchFamily="2" charset="0"/>
              </a:rPr>
              <a:t>#</a:t>
            </a:r>
            <a:r>
              <a:rPr lang="en-US" dirty="0" err="1">
                <a:solidFill>
                  <a:schemeClr val="accent6"/>
                </a:solidFill>
                <a:ea typeface="Roboto Mono" pitchFamily="2" charset="0"/>
              </a:rPr>
              <a:t>idValue</a:t>
            </a:r>
            <a:endParaRPr lang="en-US" dirty="0">
              <a:solidFill>
                <a:schemeClr val="accent6"/>
              </a:solidFill>
              <a:ea typeface="Roboto Mono" pitchFamily="2" charset="0"/>
            </a:endParaRPr>
          </a:p>
          <a:p>
            <a:r>
              <a:rPr lang="en-US" dirty="0">
                <a:solidFill>
                  <a:schemeClr val="accent1"/>
                </a:solidFill>
                <a:ea typeface="Roboto Mono" pitchFamily="2" charset="0"/>
              </a:rPr>
              <a:t>div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6E6F299-C416-8D42-BC7D-B71CFE647F99}"/>
              </a:ext>
            </a:extLst>
          </p:cNvPr>
          <p:cNvSpPr/>
          <p:nvPr/>
        </p:nvSpPr>
        <p:spPr>
          <a:xfrm>
            <a:off x="672663" y="1931785"/>
            <a:ext cx="420413" cy="979581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C8F215-650C-924D-BA4C-F52A9C1C0D77}"/>
              </a:ext>
            </a:extLst>
          </p:cNvPr>
          <p:cNvSpPr txBox="1"/>
          <p:nvPr/>
        </p:nvSpPr>
        <p:spPr>
          <a:xfrm>
            <a:off x="459827" y="1346794"/>
            <a:ext cx="17368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dirty="0">
                <a:solidFill>
                  <a:schemeClr val="accent5"/>
                </a:solidFill>
                <a:latin typeface="PT Sans" panose="020B0503020203020204" pitchFamily="34" charset="77"/>
              </a:rPr>
              <a:t>«точка»</a:t>
            </a:r>
          </a:p>
        </p:txBody>
      </p:sp>
    </p:spTree>
    <p:extLst>
      <p:ext uri="{BB962C8B-B14F-4D97-AF65-F5344CB8AC3E}">
        <p14:creationId xmlns:p14="http://schemas.microsoft.com/office/powerpoint/2010/main" val="148107717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73E3033-1DDC-6843-94E6-572EA427C14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ru-RU" dirty="0"/>
              <a:t>селекторы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57A607-B610-4943-802B-C4C47A05630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9827" y="1931354"/>
            <a:ext cx="11272345" cy="2995292"/>
          </a:xfrm>
        </p:spPr>
        <p:txBody>
          <a:bodyPr/>
          <a:lstStyle/>
          <a:p>
            <a:r>
              <a:rPr lang="en-US" dirty="0">
                <a:solidFill>
                  <a:schemeClr val="accent6"/>
                </a:solidFill>
                <a:ea typeface="Roboto Mono" pitchFamily="2" charset="0"/>
              </a:rPr>
              <a:t>.</a:t>
            </a:r>
            <a:r>
              <a:rPr lang="en-US" dirty="0" err="1">
                <a:solidFill>
                  <a:schemeClr val="accent6"/>
                </a:solidFill>
                <a:ea typeface="Roboto Mono" pitchFamily="2" charset="0"/>
              </a:rPr>
              <a:t>className</a:t>
            </a:r>
            <a:endParaRPr lang="ru-RU" dirty="0">
              <a:solidFill>
                <a:schemeClr val="accent6"/>
              </a:solidFill>
              <a:ea typeface="Roboto Mono" pitchFamily="2" charset="0"/>
            </a:endParaRPr>
          </a:p>
          <a:p>
            <a:r>
              <a:rPr lang="en-US" dirty="0">
                <a:solidFill>
                  <a:schemeClr val="accent6"/>
                </a:solidFill>
                <a:ea typeface="Roboto Mono" pitchFamily="2" charset="0"/>
              </a:rPr>
              <a:t>#</a:t>
            </a:r>
            <a:r>
              <a:rPr lang="en-US" dirty="0" err="1">
                <a:solidFill>
                  <a:schemeClr val="accent6"/>
                </a:solidFill>
                <a:ea typeface="Roboto Mono" pitchFamily="2" charset="0"/>
              </a:rPr>
              <a:t>idValue</a:t>
            </a:r>
            <a:endParaRPr lang="en-US" dirty="0">
              <a:solidFill>
                <a:schemeClr val="accent6"/>
              </a:solidFill>
              <a:ea typeface="Roboto Mono" pitchFamily="2" charset="0"/>
            </a:endParaRPr>
          </a:p>
          <a:p>
            <a:r>
              <a:rPr lang="en-US" dirty="0">
                <a:solidFill>
                  <a:schemeClr val="accent1"/>
                </a:solidFill>
                <a:ea typeface="Roboto Mono" pitchFamily="2" charset="0"/>
              </a:rPr>
              <a:t>div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6E6F299-C416-8D42-BC7D-B71CFE647F99}"/>
              </a:ext>
            </a:extLst>
          </p:cNvPr>
          <p:cNvSpPr/>
          <p:nvPr/>
        </p:nvSpPr>
        <p:spPr>
          <a:xfrm>
            <a:off x="672663" y="2825164"/>
            <a:ext cx="420413" cy="979581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C8F215-650C-924D-BA4C-F52A9C1C0D77}"/>
              </a:ext>
            </a:extLst>
          </p:cNvPr>
          <p:cNvSpPr txBox="1"/>
          <p:nvPr/>
        </p:nvSpPr>
        <p:spPr>
          <a:xfrm>
            <a:off x="459827" y="4902821"/>
            <a:ext cx="22518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dirty="0">
                <a:solidFill>
                  <a:schemeClr val="accent5"/>
                </a:solidFill>
                <a:latin typeface="PT Sans" panose="020B0503020203020204" pitchFamily="34" charset="77"/>
              </a:rPr>
              <a:t>«решётка»</a:t>
            </a:r>
          </a:p>
        </p:txBody>
      </p:sp>
    </p:spTree>
    <p:extLst>
      <p:ext uri="{BB962C8B-B14F-4D97-AF65-F5344CB8AC3E}">
        <p14:creationId xmlns:p14="http://schemas.microsoft.com/office/powerpoint/2010/main" val="408821857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73E3033-1DDC-6843-94E6-572EA427C14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ru-RU" dirty="0"/>
              <a:t>селекторы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57A607-B610-4943-802B-C4C47A05630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9827" y="1931354"/>
            <a:ext cx="11272345" cy="2995292"/>
          </a:xfrm>
        </p:spPr>
        <p:txBody>
          <a:bodyPr/>
          <a:lstStyle/>
          <a:p>
            <a:r>
              <a:rPr lang="en-US" dirty="0">
                <a:solidFill>
                  <a:schemeClr val="accent6"/>
                </a:solidFill>
                <a:ea typeface="Roboto Mono" pitchFamily="2" charset="0"/>
              </a:rPr>
              <a:t>.</a:t>
            </a:r>
            <a:r>
              <a:rPr lang="en-US" dirty="0" err="1">
                <a:solidFill>
                  <a:schemeClr val="accent6"/>
                </a:solidFill>
                <a:ea typeface="Roboto Mono" pitchFamily="2" charset="0"/>
              </a:rPr>
              <a:t>className</a:t>
            </a:r>
            <a:endParaRPr lang="ru-RU" dirty="0">
              <a:solidFill>
                <a:schemeClr val="accent6"/>
              </a:solidFill>
              <a:ea typeface="Roboto Mono" pitchFamily="2" charset="0"/>
            </a:endParaRPr>
          </a:p>
          <a:p>
            <a:r>
              <a:rPr lang="en-US" dirty="0">
                <a:solidFill>
                  <a:schemeClr val="accent6"/>
                </a:solidFill>
                <a:ea typeface="Roboto Mono" pitchFamily="2" charset="0"/>
              </a:rPr>
              <a:t>#</a:t>
            </a:r>
            <a:r>
              <a:rPr lang="en-US" dirty="0" err="1">
                <a:solidFill>
                  <a:schemeClr val="accent6"/>
                </a:solidFill>
                <a:ea typeface="Roboto Mono" pitchFamily="2" charset="0"/>
              </a:rPr>
              <a:t>idValue</a:t>
            </a:r>
            <a:endParaRPr lang="en-US" dirty="0">
              <a:solidFill>
                <a:schemeClr val="accent6"/>
              </a:solidFill>
              <a:ea typeface="Roboto Mono" pitchFamily="2" charset="0"/>
            </a:endParaRPr>
          </a:p>
          <a:p>
            <a:r>
              <a:rPr lang="en-US" dirty="0">
                <a:solidFill>
                  <a:schemeClr val="accent1"/>
                </a:solidFill>
                <a:ea typeface="Roboto Mono" pitchFamily="2" charset="0"/>
              </a:rPr>
              <a:t>div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6E6F299-C416-8D42-BC7D-B71CFE647F99}"/>
              </a:ext>
            </a:extLst>
          </p:cNvPr>
          <p:cNvSpPr/>
          <p:nvPr/>
        </p:nvSpPr>
        <p:spPr>
          <a:xfrm>
            <a:off x="662153" y="3773448"/>
            <a:ext cx="1366344" cy="979581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C8F215-650C-924D-BA4C-F52A9C1C0D77}"/>
              </a:ext>
            </a:extLst>
          </p:cNvPr>
          <p:cNvSpPr txBox="1"/>
          <p:nvPr/>
        </p:nvSpPr>
        <p:spPr>
          <a:xfrm>
            <a:off x="459826" y="4902821"/>
            <a:ext cx="37232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dirty="0">
                <a:solidFill>
                  <a:schemeClr val="accent5"/>
                </a:solidFill>
                <a:latin typeface="PT Sans" panose="020B0503020203020204" pitchFamily="34" charset="77"/>
              </a:rPr>
              <a:t>валидное имя тега</a:t>
            </a:r>
          </a:p>
        </p:txBody>
      </p:sp>
    </p:spTree>
    <p:extLst>
      <p:ext uri="{BB962C8B-B14F-4D97-AF65-F5344CB8AC3E}">
        <p14:creationId xmlns:p14="http://schemas.microsoft.com/office/powerpoint/2010/main" val="246770761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F2D01B0-1FFD-7B4A-9F7A-6AD6155520E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by-class selector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7259B0-5312-1341-A3B2-1FDFE7974CBF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err="1"/>
              <a:t>span.html</a:t>
            </a:r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402BDE-A709-B24D-979F-961E98596DB3}"/>
              </a:ext>
            </a:extLst>
          </p:cNvPr>
          <p:cNvSpPr txBox="1"/>
          <p:nvPr/>
        </p:nvSpPr>
        <p:spPr>
          <a:xfrm>
            <a:off x="459826" y="672662"/>
            <a:ext cx="11272345" cy="981789"/>
          </a:xfrm>
          <a:prstGeom prst="roundRect">
            <a:avLst>
              <a:gd name="adj" fmla="val 6258"/>
            </a:avLst>
          </a:prstGeom>
          <a:solidFill>
            <a:srgbClr val="F9F9F9"/>
          </a:solidFill>
          <a:ln>
            <a:noFill/>
          </a:ln>
        </p:spPr>
        <p:style>
          <a:lnRef idx="0">
            <a:scrgbClr r="0" g="0" b="0"/>
          </a:lnRef>
          <a:fillRef idx="1003">
            <a:schemeClr val="lt2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T Mono" panose="02060509020205020204" pitchFamily="49" charset="77"/>
              </a:rPr>
              <a:t>Это </a:t>
            </a:r>
            <a:r>
              <a:rPr lang="en-US" sz="2800" dirty="0">
                <a:solidFill>
                  <a:schemeClr val="accent2"/>
                </a:solidFill>
                <a:latin typeface="PT Mono" panose="02060509020205020204" pitchFamily="49" charset="77"/>
              </a:rPr>
              <a:t>&lt;span </a:t>
            </a:r>
            <a:r>
              <a:rPr lang="en-US" sz="2800" dirty="0">
                <a:solidFill>
                  <a:schemeClr val="accent1"/>
                </a:solidFill>
                <a:latin typeface="PT Mono" panose="02060509020205020204" pitchFamily="49" charset="77"/>
              </a:rPr>
              <a:t>class</a:t>
            </a:r>
            <a:r>
              <a:rPr lang="en-US" sz="2800" dirty="0">
                <a:solidFill>
                  <a:schemeClr val="accent2"/>
                </a:solidFill>
                <a:latin typeface="PT Mono" panose="02060509020205020204" pitchFamily="49" charset="77"/>
              </a:rPr>
              <a:t>=</a:t>
            </a:r>
            <a:r>
              <a:rPr lang="en-US" sz="2800" dirty="0">
                <a:solidFill>
                  <a:schemeClr val="accent6"/>
                </a:solidFill>
                <a:latin typeface="PT Mono" panose="02060509020205020204" pitchFamily="49" charset="77"/>
              </a:rPr>
              <a:t>'yellow'</a:t>
            </a:r>
            <a:r>
              <a:rPr lang="en-US" sz="2800" dirty="0">
                <a:solidFill>
                  <a:schemeClr val="accent2"/>
                </a:solidFill>
                <a:latin typeface="PT Mono" panose="02060509020205020204" pitchFamily="49" charset="77"/>
              </a:rPr>
              <a:t>&gt;</a:t>
            </a:r>
            <a:r>
              <a:rPr lang="ru-RU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T Mono" panose="02060509020205020204" pitchFamily="49" charset="77"/>
              </a:rPr>
              <a:t>предложение</a:t>
            </a:r>
            <a:r>
              <a:rPr lang="en-US" sz="2800" dirty="0">
                <a:solidFill>
                  <a:schemeClr val="accent2"/>
                </a:solidFill>
                <a:latin typeface="PT Mono" panose="02060509020205020204" pitchFamily="49" charset="77"/>
              </a:rPr>
              <a:t>&lt;/span&gt; </a:t>
            </a:r>
            <a:r>
              <a:rPr lang="ru-RU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T Mono" panose="02060509020205020204" pitchFamily="49" charset="77"/>
              </a:rPr>
              <a:t>суть неразделимо.</a:t>
            </a: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  <a:latin typeface="PT Mono" panose="02060509020205020204" pitchFamily="49" charset="77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748644C-502F-E143-AC85-74A702F71DD6}"/>
              </a:ext>
            </a:extLst>
          </p:cNvPr>
          <p:cNvSpPr txBox="1">
            <a:spLocks/>
          </p:cNvSpPr>
          <p:nvPr/>
        </p:nvSpPr>
        <p:spPr>
          <a:xfrm>
            <a:off x="459827" y="1843911"/>
            <a:ext cx="11272345" cy="37892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PT Mono" panose="02060509020205020204" pitchFamily="49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style.css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AF234B-8228-8F40-9CE3-2581F4F705B2}"/>
              </a:ext>
            </a:extLst>
          </p:cNvPr>
          <p:cNvSpPr txBox="1"/>
          <p:nvPr/>
        </p:nvSpPr>
        <p:spPr>
          <a:xfrm>
            <a:off x="459825" y="2222831"/>
            <a:ext cx="11272345" cy="1425178"/>
          </a:xfrm>
          <a:prstGeom prst="roundRect">
            <a:avLst>
              <a:gd name="adj" fmla="val 6258"/>
            </a:avLst>
          </a:prstGeom>
          <a:solidFill>
            <a:srgbClr val="F9F9F9"/>
          </a:solidFill>
          <a:ln>
            <a:noFill/>
          </a:ln>
        </p:spPr>
        <p:style>
          <a:lnRef idx="0">
            <a:scrgbClr r="0" g="0" b="0"/>
          </a:lnRef>
          <a:fillRef idx="1003">
            <a:schemeClr val="lt2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6"/>
                </a:solidFill>
                <a:latin typeface="PT Mono" panose="02060509020205020204" pitchFamily="49" charset="77"/>
              </a:rPr>
              <a:t>.yellow 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T Mono" panose="02060509020205020204" pitchFamily="49" charset="77"/>
              </a:rPr>
              <a:t>{</a:t>
            </a:r>
          </a:p>
          <a:p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T Mono" panose="02060509020205020204" pitchFamily="49" charset="77"/>
              </a:rPr>
              <a:t>  </a:t>
            </a:r>
            <a:r>
              <a:rPr lang="en-US" sz="2800" dirty="0">
                <a:solidFill>
                  <a:schemeClr val="accent2"/>
                </a:solidFill>
                <a:latin typeface="PT Mono" panose="02060509020205020204" pitchFamily="49" charset="77"/>
              </a:rPr>
              <a:t>background-color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T Mono" panose="02060509020205020204" pitchFamily="49" charset="77"/>
              </a:rPr>
              <a:t>: </a:t>
            </a:r>
            <a:r>
              <a:rPr lang="en-US" sz="2800" dirty="0">
                <a:solidFill>
                  <a:schemeClr val="accent1"/>
                </a:solidFill>
                <a:latin typeface="PT Mono" panose="02060509020205020204" pitchFamily="49" charset="77"/>
              </a:rPr>
              <a:t>yellow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T Mono" panose="02060509020205020204" pitchFamily="49" charset="77"/>
              </a:rPr>
              <a:t>;</a:t>
            </a:r>
          </a:p>
          <a:p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T Mono" panose="02060509020205020204" pitchFamily="49" charset="77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55986269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84BB0F4-0221-8B4B-96F0-DE03A6D7E0E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by-class selector</a:t>
            </a:r>
            <a:endParaRPr lang="ru-RU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C63A50-9E39-2140-BBE3-1AD9CD9035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200" y="1701800"/>
            <a:ext cx="11023600" cy="3454400"/>
          </a:xfrm>
          <a:prstGeom prst="rect">
            <a:avLst/>
          </a:prstGeom>
          <a:effectLst>
            <a:outerShdw blurRad="381000" sx="101000" sy="101000" algn="ctr" rotWithShape="0">
              <a:prstClr val="black">
                <a:alpha val="1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0243229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F2D01B0-1FFD-7B4A-9F7A-6AD6155520E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by-id selector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7259B0-5312-1341-A3B2-1FDFE7974CBF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err="1"/>
              <a:t>span.html</a:t>
            </a:r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402BDE-A709-B24D-979F-961E98596DB3}"/>
              </a:ext>
            </a:extLst>
          </p:cNvPr>
          <p:cNvSpPr txBox="1"/>
          <p:nvPr/>
        </p:nvSpPr>
        <p:spPr>
          <a:xfrm>
            <a:off x="459826" y="672662"/>
            <a:ext cx="11272345" cy="981789"/>
          </a:xfrm>
          <a:prstGeom prst="roundRect">
            <a:avLst>
              <a:gd name="adj" fmla="val 6258"/>
            </a:avLst>
          </a:prstGeom>
          <a:solidFill>
            <a:srgbClr val="F9F9F9"/>
          </a:solidFill>
          <a:ln>
            <a:noFill/>
          </a:ln>
        </p:spPr>
        <p:style>
          <a:lnRef idx="0">
            <a:scrgbClr r="0" g="0" b="0"/>
          </a:lnRef>
          <a:fillRef idx="1003">
            <a:schemeClr val="lt2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T Mono" panose="02060509020205020204" pitchFamily="49" charset="77"/>
              </a:rPr>
              <a:t>Это </a:t>
            </a:r>
            <a:r>
              <a:rPr lang="en-US" sz="2800" dirty="0">
                <a:solidFill>
                  <a:schemeClr val="accent2"/>
                </a:solidFill>
                <a:latin typeface="PT Mono" panose="02060509020205020204" pitchFamily="49" charset="77"/>
              </a:rPr>
              <a:t>&lt;span </a:t>
            </a:r>
            <a:r>
              <a:rPr lang="en-US" sz="2800" dirty="0">
                <a:solidFill>
                  <a:schemeClr val="accent1"/>
                </a:solidFill>
                <a:latin typeface="PT Mono" panose="02060509020205020204" pitchFamily="49" charset="77"/>
              </a:rPr>
              <a:t>id</a:t>
            </a:r>
            <a:r>
              <a:rPr lang="en-US" sz="2800" dirty="0">
                <a:solidFill>
                  <a:schemeClr val="accent2"/>
                </a:solidFill>
                <a:latin typeface="PT Mono" panose="02060509020205020204" pitchFamily="49" charset="77"/>
              </a:rPr>
              <a:t>=</a:t>
            </a:r>
            <a:r>
              <a:rPr lang="en-US" sz="2800" dirty="0">
                <a:solidFill>
                  <a:schemeClr val="accent6"/>
                </a:solidFill>
                <a:latin typeface="PT Mono" panose="02060509020205020204" pitchFamily="49" charset="77"/>
              </a:rPr>
              <a:t>'yellow'</a:t>
            </a:r>
            <a:r>
              <a:rPr lang="en-US" sz="2800" dirty="0">
                <a:solidFill>
                  <a:schemeClr val="accent2"/>
                </a:solidFill>
                <a:latin typeface="PT Mono" panose="02060509020205020204" pitchFamily="49" charset="77"/>
              </a:rPr>
              <a:t>&gt;</a:t>
            </a:r>
            <a:r>
              <a:rPr lang="ru-RU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T Mono" panose="02060509020205020204" pitchFamily="49" charset="77"/>
              </a:rPr>
              <a:t>предложение</a:t>
            </a:r>
            <a:r>
              <a:rPr lang="en-US" sz="2800" dirty="0">
                <a:solidFill>
                  <a:schemeClr val="accent2"/>
                </a:solidFill>
                <a:latin typeface="PT Mono" panose="02060509020205020204" pitchFamily="49" charset="77"/>
              </a:rPr>
              <a:t>&lt;/span&gt; </a:t>
            </a:r>
            <a:r>
              <a:rPr lang="ru-RU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T Mono" panose="02060509020205020204" pitchFamily="49" charset="77"/>
              </a:rPr>
              <a:t>суть неразделимо.</a:t>
            </a: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  <a:latin typeface="PT Mono" panose="02060509020205020204" pitchFamily="49" charset="77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748644C-502F-E143-AC85-74A702F71DD6}"/>
              </a:ext>
            </a:extLst>
          </p:cNvPr>
          <p:cNvSpPr txBox="1">
            <a:spLocks/>
          </p:cNvSpPr>
          <p:nvPr/>
        </p:nvSpPr>
        <p:spPr>
          <a:xfrm>
            <a:off x="459827" y="1843911"/>
            <a:ext cx="11272345" cy="37892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PT Mono" panose="02060509020205020204" pitchFamily="49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style.css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AF234B-8228-8F40-9CE3-2581F4F705B2}"/>
              </a:ext>
            </a:extLst>
          </p:cNvPr>
          <p:cNvSpPr txBox="1"/>
          <p:nvPr/>
        </p:nvSpPr>
        <p:spPr>
          <a:xfrm>
            <a:off x="459825" y="2222831"/>
            <a:ext cx="11272345" cy="1425178"/>
          </a:xfrm>
          <a:prstGeom prst="roundRect">
            <a:avLst>
              <a:gd name="adj" fmla="val 6258"/>
            </a:avLst>
          </a:prstGeom>
          <a:solidFill>
            <a:srgbClr val="F9F9F9"/>
          </a:solidFill>
          <a:ln>
            <a:noFill/>
          </a:ln>
        </p:spPr>
        <p:style>
          <a:lnRef idx="0">
            <a:scrgbClr r="0" g="0" b="0"/>
          </a:lnRef>
          <a:fillRef idx="1003">
            <a:schemeClr val="lt2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6"/>
                </a:solidFill>
                <a:latin typeface="PT Mono" panose="02060509020205020204" pitchFamily="49" charset="77"/>
              </a:rPr>
              <a:t>#yellow 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T Mono" panose="02060509020205020204" pitchFamily="49" charset="77"/>
              </a:rPr>
              <a:t>{</a:t>
            </a:r>
          </a:p>
          <a:p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T Mono" panose="02060509020205020204" pitchFamily="49" charset="77"/>
              </a:rPr>
              <a:t>  </a:t>
            </a:r>
            <a:r>
              <a:rPr lang="en-US" sz="2800" dirty="0">
                <a:solidFill>
                  <a:schemeClr val="accent2"/>
                </a:solidFill>
                <a:latin typeface="PT Mono" panose="02060509020205020204" pitchFamily="49" charset="77"/>
              </a:rPr>
              <a:t>background-color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T Mono" panose="02060509020205020204" pitchFamily="49" charset="77"/>
              </a:rPr>
              <a:t>: </a:t>
            </a:r>
            <a:r>
              <a:rPr lang="en-US" sz="2800" dirty="0">
                <a:solidFill>
                  <a:schemeClr val="accent1"/>
                </a:solidFill>
                <a:latin typeface="PT Mono" panose="02060509020205020204" pitchFamily="49" charset="77"/>
              </a:rPr>
              <a:t>yellow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T Mono" panose="02060509020205020204" pitchFamily="49" charset="77"/>
              </a:rPr>
              <a:t>;</a:t>
            </a:r>
          </a:p>
          <a:p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T Mono" panose="02060509020205020204" pitchFamily="49" charset="77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88740519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84BB0F4-0221-8B4B-96F0-DE03A6D7E0E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by-class selector</a:t>
            </a:r>
            <a:endParaRPr lang="ru-RU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C63A50-9E39-2140-BBE3-1AD9CD9035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200" y="1701800"/>
            <a:ext cx="11023600" cy="3454400"/>
          </a:xfrm>
          <a:prstGeom prst="rect">
            <a:avLst/>
          </a:prstGeom>
          <a:effectLst>
            <a:outerShdw blurRad="381000" sx="101000" sy="101000" algn="ctr" rotWithShape="0">
              <a:prstClr val="black">
                <a:alpha val="1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255788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3354EE3-985F-DF4A-BD22-091B569A77C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course teaser</a:t>
            </a:r>
            <a:endParaRPr lang="ru-RU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6E3EA1-341F-AB48-B175-B7DC361B9B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679" y="1405566"/>
            <a:ext cx="10398642" cy="4046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07052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F2D01B0-1FFD-7B4A-9F7A-6AD6155520E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by-tag selector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7259B0-5312-1341-A3B2-1FDFE7974CBF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err="1"/>
              <a:t>span.html</a:t>
            </a:r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402BDE-A709-B24D-979F-961E98596DB3}"/>
              </a:ext>
            </a:extLst>
          </p:cNvPr>
          <p:cNvSpPr txBox="1"/>
          <p:nvPr/>
        </p:nvSpPr>
        <p:spPr>
          <a:xfrm>
            <a:off x="459826" y="672662"/>
            <a:ext cx="11272345" cy="538401"/>
          </a:xfrm>
          <a:prstGeom prst="roundRect">
            <a:avLst>
              <a:gd name="adj" fmla="val 6258"/>
            </a:avLst>
          </a:prstGeom>
          <a:solidFill>
            <a:srgbClr val="F9F9F9"/>
          </a:solidFill>
          <a:ln>
            <a:noFill/>
          </a:ln>
        </p:spPr>
        <p:style>
          <a:lnRef idx="0">
            <a:scrgbClr r="0" g="0" b="0"/>
          </a:lnRef>
          <a:fillRef idx="1003">
            <a:schemeClr val="lt2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T Mono" panose="02060509020205020204" pitchFamily="49" charset="77"/>
              </a:rPr>
              <a:t>Это </a:t>
            </a:r>
            <a:r>
              <a:rPr lang="en-US" sz="2800" dirty="0">
                <a:solidFill>
                  <a:schemeClr val="accent2"/>
                </a:solidFill>
                <a:latin typeface="PT Mono" panose="02060509020205020204" pitchFamily="49" charset="77"/>
              </a:rPr>
              <a:t>&lt;span&gt;</a:t>
            </a:r>
            <a:r>
              <a:rPr lang="ru-RU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T Mono" panose="02060509020205020204" pitchFamily="49" charset="77"/>
              </a:rPr>
              <a:t>предложение</a:t>
            </a:r>
            <a:r>
              <a:rPr lang="en-US" sz="2800" dirty="0">
                <a:solidFill>
                  <a:schemeClr val="accent2"/>
                </a:solidFill>
                <a:latin typeface="PT Mono" panose="02060509020205020204" pitchFamily="49" charset="77"/>
              </a:rPr>
              <a:t>&lt;/span&gt; </a:t>
            </a:r>
            <a:r>
              <a:rPr lang="ru-RU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T Mono" panose="02060509020205020204" pitchFamily="49" charset="77"/>
              </a:rPr>
              <a:t>суть неразделимо.</a:t>
            </a: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  <a:latin typeface="PT Mono" panose="02060509020205020204" pitchFamily="49" charset="77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748644C-502F-E143-AC85-74A702F71DD6}"/>
              </a:ext>
            </a:extLst>
          </p:cNvPr>
          <p:cNvSpPr txBox="1">
            <a:spLocks/>
          </p:cNvSpPr>
          <p:nvPr/>
        </p:nvSpPr>
        <p:spPr>
          <a:xfrm>
            <a:off x="459827" y="1843911"/>
            <a:ext cx="11272345" cy="37892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PT Mono" panose="02060509020205020204" pitchFamily="49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style.css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AF234B-8228-8F40-9CE3-2581F4F705B2}"/>
              </a:ext>
            </a:extLst>
          </p:cNvPr>
          <p:cNvSpPr txBox="1"/>
          <p:nvPr/>
        </p:nvSpPr>
        <p:spPr>
          <a:xfrm>
            <a:off x="459825" y="2222831"/>
            <a:ext cx="11272345" cy="1425178"/>
          </a:xfrm>
          <a:prstGeom prst="roundRect">
            <a:avLst>
              <a:gd name="adj" fmla="val 6258"/>
            </a:avLst>
          </a:prstGeom>
          <a:solidFill>
            <a:srgbClr val="F9F9F9"/>
          </a:solidFill>
          <a:ln>
            <a:noFill/>
          </a:ln>
        </p:spPr>
        <p:style>
          <a:lnRef idx="0">
            <a:scrgbClr r="0" g="0" b="0"/>
          </a:lnRef>
          <a:fillRef idx="1003">
            <a:schemeClr val="lt2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1"/>
                </a:solidFill>
                <a:latin typeface="PT Mono" panose="02060509020205020204" pitchFamily="49" charset="77"/>
              </a:rPr>
              <a:t>span</a:t>
            </a:r>
            <a:r>
              <a:rPr lang="en-US" sz="2800" dirty="0">
                <a:solidFill>
                  <a:schemeClr val="accent6"/>
                </a:solidFill>
                <a:latin typeface="PT Mono" panose="02060509020205020204" pitchFamily="49" charset="77"/>
              </a:rPr>
              <a:t> 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T Mono" panose="02060509020205020204" pitchFamily="49" charset="77"/>
              </a:rPr>
              <a:t>{</a:t>
            </a:r>
          </a:p>
          <a:p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T Mono" panose="02060509020205020204" pitchFamily="49" charset="77"/>
              </a:rPr>
              <a:t>  </a:t>
            </a:r>
            <a:r>
              <a:rPr lang="en-US" sz="2800" dirty="0">
                <a:solidFill>
                  <a:schemeClr val="accent2"/>
                </a:solidFill>
                <a:latin typeface="PT Mono" panose="02060509020205020204" pitchFamily="49" charset="77"/>
              </a:rPr>
              <a:t>background-color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T Mono" panose="02060509020205020204" pitchFamily="49" charset="77"/>
              </a:rPr>
              <a:t>: </a:t>
            </a:r>
            <a:r>
              <a:rPr lang="en-US" sz="2800" dirty="0">
                <a:solidFill>
                  <a:schemeClr val="accent1"/>
                </a:solidFill>
                <a:latin typeface="PT Mono" panose="02060509020205020204" pitchFamily="49" charset="77"/>
              </a:rPr>
              <a:t>yellow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T Mono" panose="02060509020205020204" pitchFamily="49" charset="77"/>
              </a:rPr>
              <a:t>;</a:t>
            </a:r>
          </a:p>
          <a:p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T Mono" panose="02060509020205020204" pitchFamily="49" charset="77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54891899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84BB0F4-0221-8B4B-96F0-DE03A6D7E0E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by-tag selector</a:t>
            </a:r>
            <a:endParaRPr lang="ru-RU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C63A50-9E39-2140-BBE3-1AD9CD9035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200" y="1701800"/>
            <a:ext cx="11023600" cy="3454400"/>
          </a:xfrm>
          <a:prstGeom prst="rect">
            <a:avLst/>
          </a:prstGeom>
          <a:effectLst>
            <a:outerShdw blurRad="381000" sx="101000" sy="101000" algn="ctr" rotWithShape="0">
              <a:prstClr val="black">
                <a:alpha val="1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4785098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F42E567-1F0B-BE47-A4B5-30A771696BA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ru-RU" dirty="0"/>
              <a:t>многообразие свойств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43B116-F091-AB42-B95B-C8AA28E66F92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err="1"/>
              <a:t>properties.css</a:t>
            </a:r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58F3208-9E8B-1749-A8F6-428BEA23F276}"/>
              </a:ext>
            </a:extLst>
          </p:cNvPr>
          <p:cNvSpPr txBox="1"/>
          <p:nvPr/>
        </p:nvSpPr>
        <p:spPr>
          <a:xfrm>
            <a:off x="459826" y="672662"/>
            <a:ext cx="11272345" cy="5415677"/>
          </a:xfrm>
          <a:prstGeom prst="roundRect">
            <a:avLst>
              <a:gd name="adj" fmla="val 1988"/>
            </a:avLst>
          </a:prstGeom>
          <a:solidFill>
            <a:srgbClr val="F9F9F9"/>
          </a:solidFill>
          <a:ln>
            <a:noFill/>
          </a:ln>
        </p:spPr>
        <p:style>
          <a:lnRef idx="0">
            <a:scrgbClr r="0" g="0" b="0"/>
          </a:lnRef>
          <a:fillRef idx="1003">
            <a:schemeClr val="lt2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2"/>
                </a:solidFill>
                <a:latin typeface="PT Mono" panose="02060509020205020204" pitchFamily="49" charset="77"/>
              </a:rPr>
              <a:t>width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T Mono" panose="02060509020205020204" pitchFamily="49" charset="77"/>
              </a:rPr>
              <a:t>: </a:t>
            </a:r>
            <a:r>
              <a:rPr lang="en-US" sz="2800" dirty="0">
                <a:solidFill>
                  <a:schemeClr val="accent1"/>
                </a:solidFill>
                <a:latin typeface="PT Mono" panose="02060509020205020204" pitchFamily="49" charset="77"/>
              </a:rPr>
              <a:t>768px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T Mono" panose="02060509020205020204" pitchFamily="49" charset="77"/>
              </a:rPr>
              <a:t>;</a:t>
            </a:r>
          </a:p>
          <a:p>
            <a:r>
              <a:rPr lang="en-US" sz="2800" dirty="0">
                <a:solidFill>
                  <a:schemeClr val="accent2"/>
                </a:solidFill>
                <a:latin typeface="PT Mono" panose="02060509020205020204" pitchFamily="49" charset="77"/>
              </a:rPr>
              <a:t>color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T Mono" panose="02060509020205020204" pitchFamily="49" charset="77"/>
              </a:rPr>
              <a:t>: </a:t>
            </a:r>
            <a:r>
              <a:rPr lang="en-US" sz="2800" dirty="0">
                <a:solidFill>
                  <a:schemeClr val="accent1"/>
                </a:solidFill>
                <a:latin typeface="PT Mono" panose="02060509020205020204" pitchFamily="49" charset="77"/>
              </a:rPr>
              <a:t>#</a:t>
            </a:r>
            <a:r>
              <a:rPr lang="en-US" sz="2800" dirty="0" err="1">
                <a:solidFill>
                  <a:schemeClr val="accent1"/>
                </a:solidFill>
                <a:latin typeface="PT Mono" panose="02060509020205020204" pitchFamily="49" charset="77"/>
              </a:rPr>
              <a:t>fcfcfc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T Mono" panose="02060509020205020204" pitchFamily="49" charset="77"/>
              </a:rPr>
              <a:t>;</a:t>
            </a:r>
          </a:p>
          <a:p>
            <a:r>
              <a:rPr lang="en-US" sz="2800" dirty="0">
                <a:solidFill>
                  <a:schemeClr val="accent2"/>
                </a:solidFill>
                <a:latin typeface="PT Mono" panose="02060509020205020204" pitchFamily="49" charset="77"/>
              </a:rPr>
              <a:t>background-color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T Mono" panose="02060509020205020204" pitchFamily="49" charset="77"/>
              </a:rPr>
              <a:t>: </a:t>
            </a:r>
            <a:r>
              <a:rPr lang="en-US" sz="2800" dirty="0">
                <a:solidFill>
                  <a:schemeClr val="accent1"/>
                </a:solidFill>
                <a:latin typeface="PT Mono" panose="02060509020205020204" pitchFamily="49" charset="77"/>
              </a:rPr>
              <a:t>green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T Mono" panose="02060509020205020204" pitchFamily="49" charset="77"/>
              </a:rPr>
              <a:t>;</a:t>
            </a:r>
          </a:p>
          <a:p>
            <a:r>
              <a:rPr lang="en-US" sz="2800" dirty="0">
                <a:solidFill>
                  <a:schemeClr val="accent2"/>
                </a:solidFill>
                <a:latin typeface="PT Mono" panose="02060509020205020204" pitchFamily="49" charset="77"/>
              </a:rPr>
              <a:t>box-shadow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T Mono" panose="02060509020205020204" pitchFamily="49" charset="77"/>
              </a:rPr>
              <a:t>: </a:t>
            </a:r>
            <a:r>
              <a:rPr lang="en-US" sz="2800" dirty="0">
                <a:solidFill>
                  <a:schemeClr val="accent1"/>
                </a:solidFill>
                <a:latin typeface="PT Mono" panose="02060509020205020204" pitchFamily="49" charset="77"/>
              </a:rPr>
              <a:t>0px 0px 15px </a:t>
            </a:r>
            <a:r>
              <a:rPr lang="en-US" sz="2800" dirty="0" err="1">
                <a:solidFill>
                  <a:schemeClr val="accent1"/>
                </a:solidFill>
                <a:latin typeface="PT Mono" panose="02060509020205020204" pitchFamily="49" charset="77"/>
              </a:rPr>
              <a:t>rgba</a:t>
            </a:r>
            <a:r>
              <a:rPr lang="en-US" sz="2800" dirty="0">
                <a:solidFill>
                  <a:schemeClr val="accent1"/>
                </a:solidFill>
                <a:latin typeface="PT Mono" panose="02060509020205020204" pitchFamily="49" charset="77"/>
              </a:rPr>
              <a:t>(0, 0, 0, 0.2)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T Mono" panose="02060509020205020204" pitchFamily="49" charset="77"/>
              </a:rPr>
              <a:t>;</a:t>
            </a:r>
          </a:p>
          <a:p>
            <a:r>
              <a:rPr lang="en-US" sz="2800" dirty="0">
                <a:solidFill>
                  <a:schemeClr val="accent2"/>
                </a:solidFill>
                <a:latin typeface="PT Mono" panose="02060509020205020204" pitchFamily="49" charset="77"/>
              </a:rPr>
              <a:t>margin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T Mono" panose="02060509020205020204" pitchFamily="49" charset="77"/>
              </a:rPr>
              <a:t>: </a:t>
            </a:r>
            <a:r>
              <a:rPr lang="en-US" sz="2800" dirty="0">
                <a:solidFill>
                  <a:schemeClr val="accent1"/>
                </a:solidFill>
                <a:latin typeface="PT Mono" panose="02060509020205020204" pitchFamily="49" charset="77"/>
              </a:rPr>
              <a:t>7px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T Mono" panose="02060509020205020204" pitchFamily="49" charset="77"/>
              </a:rPr>
              <a:t>;</a:t>
            </a:r>
          </a:p>
          <a:p>
            <a:r>
              <a:rPr lang="en-US" sz="2800" dirty="0">
                <a:solidFill>
                  <a:schemeClr val="accent2"/>
                </a:solidFill>
                <a:latin typeface="PT Mono" panose="02060509020205020204" pitchFamily="49" charset="77"/>
              </a:rPr>
              <a:t>padding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T Mono" panose="02060509020205020204" pitchFamily="49" charset="77"/>
              </a:rPr>
              <a:t>: </a:t>
            </a:r>
            <a:r>
              <a:rPr lang="en-US" sz="2800" dirty="0">
                <a:solidFill>
                  <a:schemeClr val="accent1"/>
                </a:solidFill>
                <a:latin typeface="PT Mono" panose="02060509020205020204" pitchFamily="49" charset="77"/>
              </a:rPr>
              <a:t>25px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T Mono" panose="02060509020205020204" pitchFamily="49" charset="77"/>
              </a:rPr>
              <a:t>;</a:t>
            </a:r>
            <a:endParaRPr lang="ru-RU" sz="2800" dirty="0">
              <a:solidFill>
                <a:schemeClr val="tx1">
                  <a:lumMod val="85000"/>
                  <a:lumOff val="15000"/>
                </a:schemeClr>
              </a:solidFill>
              <a:latin typeface="PT Mono" panose="02060509020205020204" pitchFamily="49" charset="77"/>
            </a:endParaRPr>
          </a:p>
          <a:p>
            <a:r>
              <a:rPr lang="en-US" sz="2800" dirty="0">
                <a:solidFill>
                  <a:schemeClr val="accent2"/>
                </a:solidFill>
                <a:latin typeface="PT Mono" panose="02060509020205020204" pitchFamily="49" charset="77"/>
              </a:rPr>
              <a:t>font-family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T Mono" panose="02060509020205020204" pitchFamily="49" charset="77"/>
              </a:rPr>
              <a:t>: </a:t>
            </a:r>
            <a:r>
              <a:rPr lang="en-US" sz="2800" dirty="0">
                <a:solidFill>
                  <a:schemeClr val="accent1"/>
                </a:solidFill>
                <a:latin typeface="PT Mono" panose="02060509020205020204" pitchFamily="49" charset="77"/>
              </a:rPr>
              <a:t>'PT Sans', sans-serif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T Mono" panose="02060509020205020204" pitchFamily="49" charset="77"/>
              </a:rPr>
              <a:t>;</a:t>
            </a:r>
          </a:p>
          <a:p>
            <a:r>
              <a:rPr lang="en-US" sz="2800" dirty="0">
                <a:solidFill>
                  <a:schemeClr val="accent2"/>
                </a:solidFill>
                <a:latin typeface="PT Mono" panose="02060509020205020204" pitchFamily="49" charset="77"/>
              </a:rPr>
              <a:t>font-size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T Mono" panose="02060509020205020204" pitchFamily="49" charset="77"/>
              </a:rPr>
              <a:t>: </a:t>
            </a:r>
            <a:r>
              <a:rPr lang="en-US" sz="2800" dirty="0">
                <a:solidFill>
                  <a:schemeClr val="accent1"/>
                </a:solidFill>
                <a:latin typeface="PT Mono" panose="02060509020205020204" pitchFamily="49" charset="77"/>
              </a:rPr>
              <a:t>24px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T Mono" panose="02060509020205020204" pitchFamily="49" charset="77"/>
              </a:rPr>
              <a:t>;</a:t>
            </a:r>
          </a:p>
          <a:p>
            <a:r>
              <a:rPr lang="en-US" sz="2800" dirty="0">
                <a:solidFill>
                  <a:schemeClr val="accent2"/>
                </a:solidFill>
                <a:latin typeface="PT Mono" panose="02060509020205020204" pitchFamily="49" charset="77"/>
              </a:rPr>
              <a:t>cursor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T Mono" panose="02060509020205020204" pitchFamily="49" charset="77"/>
              </a:rPr>
              <a:t>: </a:t>
            </a:r>
            <a:r>
              <a:rPr lang="en-US" sz="2800" dirty="0">
                <a:solidFill>
                  <a:schemeClr val="accent1"/>
                </a:solidFill>
                <a:latin typeface="PT Mono" panose="02060509020205020204" pitchFamily="49" charset="77"/>
              </a:rPr>
              <a:t>pointer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T Mono" panose="02060509020205020204" pitchFamily="49" charset="77"/>
              </a:rPr>
              <a:t>;</a:t>
            </a:r>
          </a:p>
          <a:p>
            <a:r>
              <a:rPr lang="en-US" sz="2800" dirty="0">
                <a:solidFill>
                  <a:schemeClr val="accent2"/>
                </a:solidFill>
                <a:latin typeface="PT Mono" panose="02060509020205020204" pitchFamily="49" charset="77"/>
              </a:rPr>
              <a:t>border-radius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T Mono" panose="02060509020205020204" pitchFamily="49" charset="77"/>
              </a:rPr>
              <a:t>: </a:t>
            </a:r>
            <a:r>
              <a:rPr lang="en-US" sz="2800" dirty="0">
                <a:solidFill>
                  <a:schemeClr val="accent1"/>
                </a:solidFill>
                <a:latin typeface="PT Mono" panose="02060509020205020204" pitchFamily="49" charset="77"/>
              </a:rPr>
              <a:t>3px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T Mono" panose="02060509020205020204" pitchFamily="49" charset="77"/>
              </a:rPr>
              <a:t>;</a:t>
            </a:r>
          </a:p>
          <a:p>
            <a:r>
              <a:rPr lang="en-US" sz="2800" dirty="0">
                <a:solidFill>
                  <a:schemeClr val="accent2"/>
                </a:solidFill>
                <a:latin typeface="PT Mono" panose="02060509020205020204" pitchFamily="49" charset="77"/>
              </a:rPr>
              <a:t>text-align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T Mono" panose="02060509020205020204" pitchFamily="49" charset="77"/>
              </a:rPr>
              <a:t>: </a:t>
            </a:r>
            <a:r>
              <a:rPr lang="en-US" sz="2800" dirty="0">
                <a:solidFill>
                  <a:schemeClr val="accent1"/>
                </a:solidFill>
                <a:latin typeface="PT Mono" panose="02060509020205020204" pitchFamily="49" charset="77"/>
              </a:rPr>
              <a:t>right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T Mono" panose="02060509020205020204" pitchFamily="49" charset="77"/>
              </a:rPr>
              <a:t>;</a:t>
            </a:r>
          </a:p>
          <a:p>
            <a:r>
              <a:rPr lang="en-US" sz="2800" dirty="0">
                <a:solidFill>
                  <a:schemeClr val="accent3"/>
                </a:solidFill>
                <a:latin typeface="PT Mono" panose="02060509020205020204" pitchFamily="49" charset="77"/>
              </a:rPr>
              <a:t>// and many many more</a:t>
            </a:r>
            <a:endParaRPr lang="ru-RU" sz="2800" dirty="0">
              <a:solidFill>
                <a:schemeClr val="accent3"/>
              </a:solidFill>
              <a:latin typeface="PT Mono" panose="02060509020205020204" pitchFamily="49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61045230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F42E567-1F0B-BE47-A4B5-30A771696BA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ru-RU" dirty="0"/>
              <a:t>многообразие свойств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43B116-F091-AB42-B95B-C8AA28E66F92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err="1"/>
              <a:t>properties.css</a:t>
            </a:r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58F3208-9E8B-1749-A8F6-428BEA23F276}"/>
              </a:ext>
            </a:extLst>
          </p:cNvPr>
          <p:cNvSpPr txBox="1"/>
          <p:nvPr/>
        </p:nvSpPr>
        <p:spPr>
          <a:xfrm>
            <a:off x="459826" y="672662"/>
            <a:ext cx="11272345" cy="5415677"/>
          </a:xfrm>
          <a:prstGeom prst="roundRect">
            <a:avLst>
              <a:gd name="adj" fmla="val 1988"/>
            </a:avLst>
          </a:prstGeom>
          <a:solidFill>
            <a:srgbClr val="F9F9F9"/>
          </a:solidFill>
          <a:ln>
            <a:noFill/>
          </a:ln>
        </p:spPr>
        <p:style>
          <a:lnRef idx="0">
            <a:scrgbClr r="0" g="0" b="0"/>
          </a:lnRef>
          <a:fillRef idx="1003">
            <a:schemeClr val="lt2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2"/>
                </a:solidFill>
                <a:latin typeface="PT Mono" panose="02060509020205020204" pitchFamily="49" charset="77"/>
              </a:rPr>
              <a:t>width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T Mono" panose="02060509020205020204" pitchFamily="49" charset="77"/>
              </a:rPr>
              <a:t>: </a:t>
            </a:r>
            <a:r>
              <a:rPr lang="en-US" sz="2800" dirty="0">
                <a:solidFill>
                  <a:schemeClr val="accent1"/>
                </a:solidFill>
                <a:latin typeface="PT Mono" panose="02060509020205020204" pitchFamily="49" charset="77"/>
              </a:rPr>
              <a:t>768px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T Mono" panose="02060509020205020204" pitchFamily="49" charset="77"/>
              </a:rPr>
              <a:t>;</a:t>
            </a:r>
          </a:p>
          <a:p>
            <a:r>
              <a:rPr lang="en-US" sz="2800" dirty="0">
                <a:solidFill>
                  <a:schemeClr val="accent2"/>
                </a:solidFill>
                <a:latin typeface="PT Mono" panose="02060509020205020204" pitchFamily="49" charset="77"/>
              </a:rPr>
              <a:t>color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T Mono" panose="02060509020205020204" pitchFamily="49" charset="77"/>
              </a:rPr>
              <a:t>: </a:t>
            </a:r>
            <a:r>
              <a:rPr lang="en-US" sz="2800" dirty="0">
                <a:solidFill>
                  <a:schemeClr val="accent1"/>
                </a:solidFill>
                <a:latin typeface="PT Mono" panose="02060509020205020204" pitchFamily="49" charset="77"/>
              </a:rPr>
              <a:t>#</a:t>
            </a:r>
            <a:r>
              <a:rPr lang="en-US" sz="2800" dirty="0" err="1">
                <a:solidFill>
                  <a:schemeClr val="accent1"/>
                </a:solidFill>
                <a:latin typeface="PT Mono" panose="02060509020205020204" pitchFamily="49" charset="77"/>
              </a:rPr>
              <a:t>fcfcfc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T Mono" panose="02060509020205020204" pitchFamily="49" charset="77"/>
              </a:rPr>
              <a:t>;</a:t>
            </a:r>
          </a:p>
          <a:p>
            <a:r>
              <a:rPr lang="en-US" sz="2800" dirty="0">
                <a:solidFill>
                  <a:schemeClr val="accent2"/>
                </a:solidFill>
                <a:latin typeface="PT Mono" panose="02060509020205020204" pitchFamily="49" charset="77"/>
              </a:rPr>
              <a:t>background-color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T Mono" panose="02060509020205020204" pitchFamily="49" charset="77"/>
              </a:rPr>
              <a:t>: </a:t>
            </a:r>
            <a:r>
              <a:rPr lang="en-US" sz="2800" dirty="0">
                <a:solidFill>
                  <a:schemeClr val="accent1"/>
                </a:solidFill>
                <a:latin typeface="PT Mono" panose="02060509020205020204" pitchFamily="49" charset="77"/>
              </a:rPr>
              <a:t>green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T Mono" panose="02060509020205020204" pitchFamily="49" charset="77"/>
              </a:rPr>
              <a:t>;</a:t>
            </a:r>
          </a:p>
          <a:p>
            <a:r>
              <a:rPr lang="en-US" sz="2800" dirty="0">
                <a:solidFill>
                  <a:schemeClr val="accent2"/>
                </a:solidFill>
                <a:latin typeface="PT Mono" panose="02060509020205020204" pitchFamily="49" charset="77"/>
              </a:rPr>
              <a:t>box-shadow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T Mono" panose="02060509020205020204" pitchFamily="49" charset="77"/>
              </a:rPr>
              <a:t>: </a:t>
            </a:r>
            <a:r>
              <a:rPr lang="en-US" sz="2800" dirty="0">
                <a:solidFill>
                  <a:schemeClr val="accent1"/>
                </a:solidFill>
                <a:latin typeface="PT Mono" panose="02060509020205020204" pitchFamily="49" charset="77"/>
              </a:rPr>
              <a:t>0px 0px 15px </a:t>
            </a:r>
            <a:r>
              <a:rPr lang="en-US" sz="2800" dirty="0" err="1">
                <a:solidFill>
                  <a:schemeClr val="accent1"/>
                </a:solidFill>
                <a:latin typeface="PT Mono" panose="02060509020205020204" pitchFamily="49" charset="77"/>
              </a:rPr>
              <a:t>rgba</a:t>
            </a:r>
            <a:r>
              <a:rPr lang="en-US" sz="2800" dirty="0">
                <a:solidFill>
                  <a:schemeClr val="accent1"/>
                </a:solidFill>
                <a:latin typeface="PT Mono" panose="02060509020205020204" pitchFamily="49" charset="77"/>
              </a:rPr>
              <a:t>(0, 0, 0, 0.2)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T Mono" panose="02060509020205020204" pitchFamily="49" charset="77"/>
              </a:rPr>
              <a:t>;</a:t>
            </a:r>
          </a:p>
          <a:p>
            <a:r>
              <a:rPr lang="en-US" sz="2800" dirty="0">
                <a:solidFill>
                  <a:schemeClr val="accent2"/>
                </a:solidFill>
                <a:latin typeface="PT Mono" panose="02060509020205020204" pitchFamily="49" charset="77"/>
              </a:rPr>
              <a:t>margin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T Mono" panose="02060509020205020204" pitchFamily="49" charset="77"/>
              </a:rPr>
              <a:t>: </a:t>
            </a:r>
            <a:r>
              <a:rPr lang="en-US" sz="2800" dirty="0">
                <a:solidFill>
                  <a:schemeClr val="accent1"/>
                </a:solidFill>
                <a:latin typeface="PT Mono" panose="02060509020205020204" pitchFamily="49" charset="77"/>
              </a:rPr>
              <a:t>7px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T Mono" panose="02060509020205020204" pitchFamily="49" charset="77"/>
              </a:rPr>
              <a:t>;</a:t>
            </a:r>
          </a:p>
          <a:p>
            <a:r>
              <a:rPr lang="en-US" sz="2800" dirty="0">
                <a:solidFill>
                  <a:schemeClr val="accent2"/>
                </a:solidFill>
                <a:latin typeface="PT Mono" panose="02060509020205020204" pitchFamily="49" charset="77"/>
              </a:rPr>
              <a:t>padding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T Mono" panose="02060509020205020204" pitchFamily="49" charset="77"/>
              </a:rPr>
              <a:t>: </a:t>
            </a:r>
            <a:r>
              <a:rPr lang="en-US" sz="2800" dirty="0">
                <a:solidFill>
                  <a:schemeClr val="accent1"/>
                </a:solidFill>
                <a:latin typeface="PT Mono" panose="02060509020205020204" pitchFamily="49" charset="77"/>
              </a:rPr>
              <a:t>25px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T Mono" panose="02060509020205020204" pitchFamily="49" charset="77"/>
              </a:rPr>
              <a:t>;</a:t>
            </a:r>
            <a:endParaRPr lang="ru-RU" sz="2800" dirty="0">
              <a:solidFill>
                <a:schemeClr val="tx1">
                  <a:lumMod val="85000"/>
                  <a:lumOff val="15000"/>
                </a:schemeClr>
              </a:solidFill>
              <a:latin typeface="PT Mono" panose="02060509020205020204" pitchFamily="49" charset="77"/>
            </a:endParaRPr>
          </a:p>
          <a:p>
            <a:r>
              <a:rPr lang="en-US" sz="2800" dirty="0">
                <a:solidFill>
                  <a:schemeClr val="accent2"/>
                </a:solidFill>
                <a:latin typeface="PT Mono" panose="02060509020205020204" pitchFamily="49" charset="77"/>
              </a:rPr>
              <a:t>font-family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T Mono" panose="02060509020205020204" pitchFamily="49" charset="77"/>
              </a:rPr>
              <a:t>: </a:t>
            </a:r>
            <a:r>
              <a:rPr lang="en-US" sz="2800" dirty="0">
                <a:solidFill>
                  <a:schemeClr val="accent1"/>
                </a:solidFill>
                <a:latin typeface="PT Mono" panose="02060509020205020204" pitchFamily="49" charset="77"/>
              </a:rPr>
              <a:t>'PT Sans', sans-serif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T Mono" panose="02060509020205020204" pitchFamily="49" charset="77"/>
              </a:rPr>
              <a:t>;</a:t>
            </a:r>
          </a:p>
          <a:p>
            <a:r>
              <a:rPr lang="en-US" sz="2800" dirty="0">
                <a:solidFill>
                  <a:schemeClr val="accent2"/>
                </a:solidFill>
                <a:latin typeface="PT Mono" panose="02060509020205020204" pitchFamily="49" charset="77"/>
              </a:rPr>
              <a:t>font-size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T Mono" panose="02060509020205020204" pitchFamily="49" charset="77"/>
              </a:rPr>
              <a:t>: </a:t>
            </a:r>
            <a:r>
              <a:rPr lang="en-US" sz="2800" dirty="0">
                <a:solidFill>
                  <a:schemeClr val="accent1"/>
                </a:solidFill>
                <a:latin typeface="PT Mono" panose="02060509020205020204" pitchFamily="49" charset="77"/>
              </a:rPr>
              <a:t>24px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T Mono" panose="02060509020205020204" pitchFamily="49" charset="77"/>
              </a:rPr>
              <a:t>;</a:t>
            </a:r>
          </a:p>
          <a:p>
            <a:r>
              <a:rPr lang="en-US" sz="2800" dirty="0">
                <a:solidFill>
                  <a:schemeClr val="accent2"/>
                </a:solidFill>
                <a:latin typeface="PT Mono" panose="02060509020205020204" pitchFamily="49" charset="77"/>
              </a:rPr>
              <a:t>cursor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T Mono" panose="02060509020205020204" pitchFamily="49" charset="77"/>
              </a:rPr>
              <a:t>: </a:t>
            </a:r>
            <a:r>
              <a:rPr lang="en-US" sz="2800" dirty="0">
                <a:solidFill>
                  <a:schemeClr val="accent1"/>
                </a:solidFill>
                <a:latin typeface="PT Mono" panose="02060509020205020204" pitchFamily="49" charset="77"/>
              </a:rPr>
              <a:t>pointer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T Mono" panose="02060509020205020204" pitchFamily="49" charset="77"/>
              </a:rPr>
              <a:t>;</a:t>
            </a:r>
          </a:p>
          <a:p>
            <a:r>
              <a:rPr lang="en-US" sz="2800" dirty="0">
                <a:solidFill>
                  <a:schemeClr val="accent2"/>
                </a:solidFill>
                <a:latin typeface="PT Mono" panose="02060509020205020204" pitchFamily="49" charset="77"/>
              </a:rPr>
              <a:t>border-radius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T Mono" panose="02060509020205020204" pitchFamily="49" charset="77"/>
              </a:rPr>
              <a:t>: </a:t>
            </a:r>
            <a:r>
              <a:rPr lang="en-US" sz="2800" dirty="0">
                <a:solidFill>
                  <a:schemeClr val="accent1"/>
                </a:solidFill>
                <a:latin typeface="PT Mono" panose="02060509020205020204" pitchFamily="49" charset="77"/>
              </a:rPr>
              <a:t>3px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T Mono" panose="02060509020205020204" pitchFamily="49" charset="77"/>
              </a:rPr>
              <a:t>;</a:t>
            </a:r>
          </a:p>
          <a:p>
            <a:r>
              <a:rPr lang="en-US" sz="2800" dirty="0">
                <a:solidFill>
                  <a:schemeClr val="accent2"/>
                </a:solidFill>
                <a:latin typeface="PT Mono" panose="02060509020205020204" pitchFamily="49" charset="77"/>
              </a:rPr>
              <a:t>text-align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T Mono" panose="02060509020205020204" pitchFamily="49" charset="77"/>
              </a:rPr>
              <a:t>: </a:t>
            </a:r>
            <a:r>
              <a:rPr lang="en-US" sz="2800" dirty="0">
                <a:solidFill>
                  <a:schemeClr val="accent1"/>
                </a:solidFill>
                <a:latin typeface="PT Mono" panose="02060509020205020204" pitchFamily="49" charset="77"/>
              </a:rPr>
              <a:t>right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T Mono" panose="02060509020205020204" pitchFamily="49" charset="77"/>
              </a:rPr>
              <a:t>;</a:t>
            </a:r>
          </a:p>
          <a:p>
            <a:r>
              <a:rPr lang="en-US" sz="2800" dirty="0">
                <a:solidFill>
                  <a:schemeClr val="accent3"/>
                </a:solidFill>
                <a:latin typeface="PT Mono" panose="02060509020205020204" pitchFamily="49" charset="77"/>
              </a:rPr>
              <a:t>// and many many more</a:t>
            </a:r>
            <a:endParaRPr lang="ru-RU" sz="2800" dirty="0">
              <a:solidFill>
                <a:schemeClr val="accent3"/>
              </a:solidFill>
              <a:latin typeface="PT Mono" panose="02060509020205020204" pitchFamily="49" charset="7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BF51793-3712-764F-B0A4-5F01208A0E6C}"/>
              </a:ext>
            </a:extLst>
          </p:cNvPr>
          <p:cNvSpPr/>
          <p:nvPr/>
        </p:nvSpPr>
        <p:spPr>
          <a:xfrm>
            <a:off x="546537" y="790135"/>
            <a:ext cx="1124607" cy="376514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4526084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F42E567-1F0B-BE47-A4B5-30A771696BA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ru-RU" dirty="0"/>
              <a:t>многообразие свойств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43B116-F091-AB42-B95B-C8AA28E66F92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err="1"/>
              <a:t>properties.css</a:t>
            </a:r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58F3208-9E8B-1749-A8F6-428BEA23F276}"/>
              </a:ext>
            </a:extLst>
          </p:cNvPr>
          <p:cNvSpPr txBox="1"/>
          <p:nvPr/>
        </p:nvSpPr>
        <p:spPr>
          <a:xfrm>
            <a:off x="459826" y="672662"/>
            <a:ext cx="11272345" cy="5415677"/>
          </a:xfrm>
          <a:prstGeom prst="roundRect">
            <a:avLst>
              <a:gd name="adj" fmla="val 1988"/>
            </a:avLst>
          </a:prstGeom>
          <a:solidFill>
            <a:srgbClr val="F9F9F9"/>
          </a:solidFill>
          <a:ln>
            <a:noFill/>
          </a:ln>
        </p:spPr>
        <p:style>
          <a:lnRef idx="0">
            <a:scrgbClr r="0" g="0" b="0"/>
          </a:lnRef>
          <a:fillRef idx="1003">
            <a:schemeClr val="lt2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2"/>
                </a:solidFill>
                <a:latin typeface="PT Mono" panose="02060509020205020204" pitchFamily="49" charset="77"/>
              </a:rPr>
              <a:t>width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T Mono" panose="02060509020205020204" pitchFamily="49" charset="77"/>
              </a:rPr>
              <a:t>: </a:t>
            </a:r>
            <a:r>
              <a:rPr lang="en-US" sz="2800" dirty="0">
                <a:solidFill>
                  <a:schemeClr val="accent1"/>
                </a:solidFill>
                <a:latin typeface="PT Mono" panose="02060509020205020204" pitchFamily="49" charset="77"/>
              </a:rPr>
              <a:t>768px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T Mono" panose="02060509020205020204" pitchFamily="49" charset="77"/>
              </a:rPr>
              <a:t>;</a:t>
            </a:r>
          </a:p>
          <a:p>
            <a:r>
              <a:rPr lang="en-US" sz="2800" dirty="0">
                <a:solidFill>
                  <a:schemeClr val="accent2"/>
                </a:solidFill>
                <a:latin typeface="PT Mono" panose="02060509020205020204" pitchFamily="49" charset="77"/>
              </a:rPr>
              <a:t>color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T Mono" panose="02060509020205020204" pitchFamily="49" charset="77"/>
              </a:rPr>
              <a:t>: </a:t>
            </a:r>
            <a:r>
              <a:rPr lang="en-US" sz="2800" dirty="0">
                <a:solidFill>
                  <a:schemeClr val="accent1"/>
                </a:solidFill>
                <a:latin typeface="PT Mono" panose="02060509020205020204" pitchFamily="49" charset="77"/>
              </a:rPr>
              <a:t>#</a:t>
            </a:r>
            <a:r>
              <a:rPr lang="en-US" sz="2800" dirty="0" err="1">
                <a:solidFill>
                  <a:schemeClr val="accent1"/>
                </a:solidFill>
                <a:latin typeface="PT Mono" panose="02060509020205020204" pitchFamily="49" charset="77"/>
              </a:rPr>
              <a:t>fcfcfc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T Mono" panose="02060509020205020204" pitchFamily="49" charset="77"/>
              </a:rPr>
              <a:t>;</a:t>
            </a:r>
          </a:p>
          <a:p>
            <a:r>
              <a:rPr lang="en-US" sz="2800" dirty="0">
                <a:solidFill>
                  <a:schemeClr val="accent2"/>
                </a:solidFill>
                <a:latin typeface="PT Mono" panose="02060509020205020204" pitchFamily="49" charset="77"/>
              </a:rPr>
              <a:t>background-color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T Mono" panose="02060509020205020204" pitchFamily="49" charset="77"/>
              </a:rPr>
              <a:t>: </a:t>
            </a:r>
            <a:r>
              <a:rPr lang="en-US" sz="2800" dirty="0">
                <a:solidFill>
                  <a:schemeClr val="accent1"/>
                </a:solidFill>
                <a:latin typeface="PT Mono" panose="02060509020205020204" pitchFamily="49" charset="77"/>
              </a:rPr>
              <a:t>green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T Mono" panose="02060509020205020204" pitchFamily="49" charset="77"/>
              </a:rPr>
              <a:t>;</a:t>
            </a:r>
          </a:p>
          <a:p>
            <a:r>
              <a:rPr lang="en-US" sz="2800" dirty="0">
                <a:solidFill>
                  <a:schemeClr val="accent2"/>
                </a:solidFill>
                <a:latin typeface="PT Mono" panose="02060509020205020204" pitchFamily="49" charset="77"/>
              </a:rPr>
              <a:t>box-shadow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T Mono" panose="02060509020205020204" pitchFamily="49" charset="77"/>
              </a:rPr>
              <a:t>: </a:t>
            </a:r>
            <a:r>
              <a:rPr lang="en-US" sz="2800" dirty="0">
                <a:solidFill>
                  <a:schemeClr val="accent1"/>
                </a:solidFill>
                <a:latin typeface="PT Mono" panose="02060509020205020204" pitchFamily="49" charset="77"/>
              </a:rPr>
              <a:t>0px 0px 15px </a:t>
            </a:r>
            <a:r>
              <a:rPr lang="en-US" sz="2800" dirty="0" err="1">
                <a:solidFill>
                  <a:schemeClr val="accent1"/>
                </a:solidFill>
                <a:latin typeface="PT Mono" panose="02060509020205020204" pitchFamily="49" charset="77"/>
              </a:rPr>
              <a:t>rgba</a:t>
            </a:r>
            <a:r>
              <a:rPr lang="en-US" sz="2800" dirty="0">
                <a:solidFill>
                  <a:schemeClr val="accent1"/>
                </a:solidFill>
                <a:latin typeface="PT Mono" panose="02060509020205020204" pitchFamily="49" charset="77"/>
              </a:rPr>
              <a:t>(0, 0, 0, 0.2)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T Mono" panose="02060509020205020204" pitchFamily="49" charset="77"/>
              </a:rPr>
              <a:t>;</a:t>
            </a:r>
          </a:p>
          <a:p>
            <a:r>
              <a:rPr lang="en-US" sz="2800" dirty="0">
                <a:solidFill>
                  <a:schemeClr val="accent2"/>
                </a:solidFill>
                <a:latin typeface="PT Mono" panose="02060509020205020204" pitchFamily="49" charset="77"/>
              </a:rPr>
              <a:t>margin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T Mono" panose="02060509020205020204" pitchFamily="49" charset="77"/>
              </a:rPr>
              <a:t>: </a:t>
            </a:r>
            <a:r>
              <a:rPr lang="en-US" sz="2800" dirty="0">
                <a:solidFill>
                  <a:schemeClr val="accent1"/>
                </a:solidFill>
                <a:latin typeface="PT Mono" panose="02060509020205020204" pitchFamily="49" charset="77"/>
              </a:rPr>
              <a:t>7px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T Mono" panose="02060509020205020204" pitchFamily="49" charset="77"/>
              </a:rPr>
              <a:t>;</a:t>
            </a:r>
          </a:p>
          <a:p>
            <a:r>
              <a:rPr lang="en-US" sz="2800" dirty="0">
                <a:solidFill>
                  <a:schemeClr val="accent2"/>
                </a:solidFill>
                <a:latin typeface="PT Mono" panose="02060509020205020204" pitchFamily="49" charset="77"/>
              </a:rPr>
              <a:t>padding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T Mono" panose="02060509020205020204" pitchFamily="49" charset="77"/>
              </a:rPr>
              <a:t>: </a:t>
            </a:r>
            <a:r>
              <a:rPr lang="en-US" sz="2800" dirty="0">
                <a:solidFill>
                  <a:schemeClr val="accent1"/>
                </a:solidFill>
                <a:latin typeface="PT Mono" panose="02060509020205020204" pitchFamily="49" charset="77"/>
              </a:rPr>
              <a:t>25px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T Mono" panose="02060509020205020204" pitchFamily="49" charset="77"/>
              </a:rPr>
              <a:t>;</a:t>
            </a:r>
            <a:endParaRPr lang="ru-RU" sz="2800" dirty="0">
              <a:solidFill>
                <a:schemeClr val="tx1">
                  <a:lumMod val="85000"/>
                  <a:lumOff val="15000"/>
                </a:schemeClr>
              </a:solidFill>
              <a:latin typeface="PT Mono" panose="02060509020205020204" pitchFamily="49" charset="77"/>
            </a:endParaRPr>
          </a:p>
          <a:p>
            <a:r>
              <a:rPr lang="en-US" sz="2800" dirty="0">
                <a:solidFill>
                  <a:schemeClr val="accent2"/>
                </a:solidFill>
                <a:latin typeface="PT Mono" panose="02060509020205020204" pitchFamily="49" charset="77"/>
              </a:rPr>
              <a:t>font-family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T Mono" panose="02060509020205020204" pitchFamily="49" charset="77"/>
              </a:rPr>
              <a:t>: </a:t>
            </a:r>
            <a:r>
              <a:rPr lang="en-US" sz="2800" dirty="0">
                <a:solidFill>
                  <a:schemeClr val="accent1"/>
                </a:solidFill>
                <a:latin typeface="PT Mono" panose="02060509020205020204" pitchFamily="49" charset="77"/>
              </a:rPr>
              <a:t>'PT Sans', sans-serif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T Mono" panose="02060509020205020204" pitchFamily="49" charset="77"/>
              </a:rPr>
              <a:t>;</a:t>
            </a:r>
          </a:p>
          <a:p>
            <a:r>
              <a:rPr lang="en-US" sz="2800" dirty="0">
                <a:solidFill>
                  <a:schemeClr val="accent2"/>
                </a:solidFill>
                <a:latin typeface="PT Mono" panose="02060509020205020204" pitchFamily="49" charset="77"/>
              </a:rPr>
              <a:t>font-size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T Mono" panose="02060509020205020204" pitchFamily="49" charset="77"/>
              </a:rPr>
              <a:t>: </a:t>
            </a:r>
            <a:r>
              <a:rPr lang="en-US" sz="2800" dirty="0">
                <a:solidFill>
                  <a:schemeClr val="accent1"/>
                </a:solidFill>
                <a:latin typeface="PT Mono" panose="02060509020205020204" pitchFamily="49" charset="77"/>
              </a:rPr>
              <a:t>24px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T Mono" panose="02060509020205020204" pitchFamily="49" charset="77"/>
              </a:rPr>
              <a:t>;</a:t>
            </a:r>
          </a:p>
          <a:p>
            <a:r>
              <a:rPr lang="en-US" sz="2800" dirty="0">
                <a:solidFill>
                  <a:schemeClr val="accent2"/>
                </a:solidFill>
                <a:latin typeface="PT Mono" panose="02060509020205020204" pitchFamily="49" charset="77"/>
              </a:rPr>
              <a:t>cursor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T Mono" panose="02060509020205020204" pitchFamily="49" charset="77"/>
              </a:rPr>
              <a:t>: </a:t>
            </a:r>
            <a:r>
              <a:rPr lang="en-US" sz="2800" dirty="0">
                <a:solidFill>
                  <a:schemeClr val="accent1"/>
                </a:solidFill>
                <a:latin typeface="PT Mono" panose="02060509020205020204" pitchFamily="49" charset="77"/>
              </a:rPr>
              <a:t>pointer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T Mono" panose="02060509020205020204" pitchFamily="49" charset="77"/>
              </a:rPr>
              <a:t>;</a:t>
            </a:r>
          </a:p>
          <a:p>
            <a:r>
              <a:rPr lang="en-US" sz="2800" dirty="0">
                <a:solidFill>
                  <a:schemeClr val="accent2"/>
                </a:solidFill>
                <a:latin typeface="PT Mono" panose="02060509020205020204" pitchFamily="49" charset="77"/>
              </a:rPr>
              <a:t>border-radius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T Mono" panose="02060509020205020204" pitchFamily="49" charset="77"/>
              </a:rPr>
              <a:t>: </a:t>
            </a:r>
            <a:r>
              <a:rPr lang="en-US" sz="2800" dirty="0">
                <a:solidFill>
                  <a:schemeClr val="accent1"/>
                </a:solidFill>
                <a:latin typeface="PT Mono" panose="02060509020205020204" pitchFamily="49" charset="77"/>
              </a:rPr>
              <a:t>3px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T Mono" panose="02060509020205020204" pitchFamily="49" charset="77"/>
              </a:rPr>
              <a:t>;</a:t>
            </a:r>
          </a:p>
          <a:p>
            <a:r>
              <a:rPr lang="en-US" sz="2800" dirty="0">
                <a:solidFill>
                  <a:schemeClr val="accent2"/>
                </a:solidFill>
                <a:latin typeface="PT Mono" panose="02060509020205020204" pitchFamily="49" charset="77"/>
              </a:rPr>
              <a:t>text-align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T Mono" panose="02060509020205020204" pitchFamily="49" charset="77"/>
              </a:rPr>
              <a:t>: </a:t>
            </a:r>
            <a:r>
              <a:rPr lang="en-US" sz="2800" dirty="0">
                <a:solidFill>
                  <a:schemeClr val="accent1"/>
                </a:solidFill>
                <a:latin typeface="PT Mono" panose="02060509020205020204" pitchFamily="49" charset="77"/>
              </a:rPr>
              <a:t>right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T Mono" panose="02060509020205020204" pitchFamily="49" charset="77"/>
              </a:rPr>
              <a:t>;</a:t>
            </a:r>
          </a:p>
          <a:p>
            <a:r>
              <a:rPr lang="en-US" sz="2800" dirty="0">
                <a:solidFill>
                  <a:schemeClr val="accent3"/>
                </a:solidFill>
                <a:latin typeface="PT Mono" panose="02060509020205020204" pitchFamily="49" charset="77"/>
              </a:rPr>
              <a:t>// and many many more</a:t>
            </a:r>
            <a:endParaRPr lang="ru-RU" sz="2800" dirty="0">
              <a:solidFill>
                <a:schemeClr val="accent3"/>
              </a:solidFill>
              <a:latin typeface="PT Mono" panose="02060509020205020204" pitchFamily="49" charset="7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BF51793-3712-764F-B0A4-5F01208A0E6C}"/>
              </a:ext>
            </a:extLst>
          </p:cNvPr>
          <p:cNvSpPr/>
          <p:nvPr/>
        </p:nvSpPr>
        <p:spPr>
          <a:xfrm>
            <a:off x="557048" y="1210549"/>
            <a:ext cx="1124607" cy="376514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0200194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F42E567-1F0B-BE47-A4B5-30A771696BA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ru-RU" dirty="0"/>
              <a:t>многообразие свойств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43B116-F091-AB42-B95B-C8AA28E66F92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err="1"/>
              <a:t>properties.css</a:t>
            </a:r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58F3208-9E8B-1749-A8F6-428BEA23F276}"/>
              </a:ext>
            </a:extLst>
          </p:cNvPr>
          <p:cNvSpPr txBox="1"/>
          <p:nvPr/>
        </p:nvSpPr>
        <p:spPr>
          <a:xfrm>
            <a:off x="459826" y="672662"/>
            <a:ext cx="11272345" cy="5415677"/>
          </a:xfrm>
          <a:prstGeom prst="roundRect">
            <a:avLst>
              <a:gd name="adj" fmla="val 1988"/>
            </a:avLst>
          </a:prstGeom>
          <a:solidFill>
            <a:srgbClr val="F9F9F9"/>
          </a:solidFill>
          <a:ln>
            <a:noFill/>
          </a:ln>
        </p:spPr>
        <p:style>
          <a:lnRef idx="0">
            <a:scrgbClr r="0" g="0" b="0"/>
          </a:lnRef>
          <a:fillRef idx="1003">
            <a:schemeClr val="lt2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2"/>
                </a:solidFill>
                <a:latin typeface="PT Mono" panose="02060509020205020204" pitchFamily="49" charset="77"/>
              </a:rPr>
              <a:t>width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T Mono" panose="02060509020205020204" pitchFamily="49" charset="77"/>
              </a:rPr>
              <a:t>: </a:t>
            </a:r>
            <a:r>
              <a:rPr lang="en-US" sz="2800" dirty="0">
                <a:solidFill>
                  <a:schemeClr val="accent1"/>
                </a:solidFill>
                <a:latin typeface="PT Mono" panose="02060509020205020204" pitchFamily="49" charset="77"/>
              </a:rPr>
              <a:t>768px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T Mono" panose="02060509020205020204" pitchFamily="49" charset="77"/>
              </a:rPr>
              <a:t>;</a:t>
            </a:r>
          </a:p>
          <a:p>
            <a:r>
              <a:rPr lang="en-US" sz="2800" dirty="0">
                <a:solidFill>
                  <a:schemeClr val="accent2"/>
                </a:solidFill>
                <a:latin typeface="PT Mono" panose="02060509020205020204" pitchFamily="49" charset="77"/>
              </a:rPr>
              <a:t>color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T Mono" panose="02060509020205020204" pitchFamily="49" charset="77"/>
              </a:rPr>
              <a:t>: </a:t>
            </a:r>
            <a:r>
              <a:rPr lang="en-US" sz="2800" dirty="0">
                <a:solidFill>
                  <a:schemeClr val="accent1"/>
                </a:solidFill>
                <a:latin typeface="PT Mono" panose="02060509020205020204" pitchFamily="49" charset="77"/>
              </a:rPr>
              <a:t>#</a:t>
            </a:r>
            <a:r>
              <a:rPr lang="en-US" sz="2800" dirty="0" err="1">
                <a:solidFill>
                  <a:schemeClr val="accent1"/>
                </a:solidFill>
                <a:latin typeface="PT Mono" panose="02060509020205020204" pitchFamily="49" charset="77"/>
              </a:rPr>
              <a:t>fcfcfc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T Mono" panose="02060509020205020204" pitchFamily="49" charset="77"/>
              </a:rPr>
              <a:t>;</a:t>
            </a:r>
          </a:p>
          <a:p>
            <a:r>
              <a:rPr lang="en-US" sz="2800" dirty="0">
                <a:solidFill>
                  <a:schemeClr val="accent2"/>
                </a:solidFill>
                <a:latin typeface="PT Mono" panose="02060509020205020204" pitchFamily="49" charset="77"/>
              </a:rPr>
              <a:t>background-color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T Mono" panose="02060509020205020204" pitchFamily="49" charset="77"/>
              </a:rPr>
              <a:t>: </a:t>
            </a:r>
            <a:r>
              <a:rPr lang="en-US" sz="2800" dirty="0">
                <a:solidFill>
                  <a:schemeClr val="accent1"/>
                </a:solidFill>
                <a:latin typeface="PT Mono" panose="02060509020205020204" pitchFamily="49" charset="77"/>
              </a:rPr>
              <a:t>green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T Mono" panose="02060509020205020204" pitchFamily="49" charset="77"/>
              </a:rPr>
              <a:t>;</a:t>
            </a:r>
          </a:p>
          <a:p>
            <a:r>
              <a:rPr lang="en-US" sz="2800" dirty="0">
                <a:solidFill>
                  <a:schemeClr val="accent2"/>
                </a:solidFill>
                <a:latin typeface="PT Mono" panose="02060509020205020204" pitchFamily="49" charset="77"/>
              </a:rPr>
              <a:t>box-shadow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T Mono" panose="02060509020205020204" pitchFamily="49" charset="77"/>
              </a:rPr>
              <a:t>: </a:t>
            </a:r>
            <a:r>
              <a:rPr lang="en-US" sz="2800" dirty="0">
                <a:solidFill>
                  <a:schemeClr val="accent1"/>
                </a:solidFill>
                <a:latin typeface="PT Mono" panose="02060509020205020204" pitchFamily="49" charset="77"/>
              </a:rPr>
              <a:t>0px 0px 15px </a:t>
            </a:r>
            <a:r>
              <a:rPr lang="en-US" sz="2800" dirty="0" err="1">
                <a:solidFill>
                  <a:schemeClr val="accent1"/>
                </a:solidFill>
                <a:latin typeface="PT Mono" panose="02060509020205020204" pitchFamily="49" charset="77"/>
              </a:rPr>
              <a:t>rgba</a:t>
            </a:r>
            <a:r>
              <a:rPr lang="en-US" sz="2800" dirty="0">
                <a:solidFill>
                  <a:schemeClr val="accent1"/>
                </a:solidFill>
                <a:latin typeface="PT Mono" panose="02060509020205020204" pitchFamily="49" charset="77"/>
              </a:rPr>
              <a:t>(0, 0, 0, 0.2)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T Mono" panose="02060509020205020204" pitchFamily="49" charset="77"/>
              </a:rPr>
              <a:t>;</a:t>
            </a:r>
          </a:p>
          <a:p>
            <a:r>
              <a:rPr lang="en-US" sz="2800" dirty="0">
                <a:solidFill>
                  <a:schemeClr val="accent2"/>
                </a:solidFill>
                <a:latin typeface="PT Mono" panose="02060509020205020204" pitchFamily="49" charset="77"/>
              </a:rPr>
              <a:t>margin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T Mono" panose="02060509020205020204" pitchFamily="49" charset="77"/>
              </a:rPr>
              <a:t>: </a:t>
            </a:r>
            <a:r>
              <a:rPr lang="en-US" sz="2800" dirty="0">
                <a:solidFill>
                  <a:schemeClr val="accent1"/>
                </a:solidFill>
                <a:latin typeface="PT Mono" panose="02060509020205020204" pitchFamily="49" charset="77"/>
              </a:rPr>
              <a:t>7px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T Mono" panose="02060509020205020204" pitchFamily="49" charset="77"/>
              </a:rPr>
              <a:t>;</a:t>
            </a:r>
          </a:p>
          <a:p>
            <a:r>
              <a:rPr lang="en-US" sz="2800" dirty="0">
                <a:solidFill>
                  <a:schemeClr val="accent2"/>
                </a:solidFill>
                <a:latin typeface="PT Mono" panose="02060509020205020204" pitchFamily="49" charset="77"/>
              </a:rPr>
              <a:t>padding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T Mono" panose="02060509020205020204" pitchFamily="49" charset="77"/>
              </a:rPr>
              <a:t>: </a:t>
            </a:r>
            <a:r>
              <a:rPr lang="en-US" sz="2800" dirty="0">
                <a:solidFill>
                  <a:schemeClr val="accent1"/>
                </a:solidFill>
                <a:latin typeface="PT Mono" panose="02060509020205020204" pitchFamily="49" charset="77"/>
              </a:rPr>
              <a:t>25px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T Mono" panose="02060509020205020204" pitchFamily="49" charset="77"/>
              </a:rPr>
              <a:t>;</a:t>
            </a:r>
            <a:endParaRPr lang="ru-RU" sz="2800" dirty="0">
              <a:solidFill>
                <a:schemeClr val="tx1">
                  <a:lumMod val="85000"/>
                  <a:lumOff val="15000"/>
                </a:schemeClr>
              </a:solidFill>
              <a:latin typeface="PT Mono" panose="02060509020205020204" pitchFamily="49" charset="77"/>
            </a:endParaRPr>
          </a:p>
          <a:p>
            <a:r>
              <a:rPr lang="en-US" sz="2800" dirty="0">
                <a:solidFill>
                  <a:schemeClr val="accent2"/>
                </a:solidFill>
                <a:latin typeface="PT Mono" panose="02060509020205020204" pitchFamily="49" charset="77"/>
              </a:rPr>
              <a:t>font-family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T Mono" panose="02060509020205020204" pitchFamily="49" charset="77"/>
              </a:rPr>
              <a:t>: </a:t>
            </a:r>
            <a:r>
              <a:rPr lang="en-US" sz="2800" dirty="0">
                <a:solidFill>
                  <a:schemeClr val="accent1"/>
                </a:solidFill>
                <a:latin typeface="PT Mono" panose="02060509020205020204" pitchFamily="49" charset="77"/>
              </a:rPr>
              <a:t>'PT Sans', sans-serif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T Mono" panose="02060509020205020204" pitchFamily="49" charset="77"/>
              </a:rPr>
              <a:t>;</a:t>
            </a:r>
          </a:p>
          <a:p>
            <a:r>
              <a:rPr lang="en-US" sz="2800" dirty="0">
                <a:solidFill>
                  <a:schemeClr val="accent2"/>
                </a:solidFill>
                <a:latin typeface="PT Mono" panose="02060509020205020204" pitchFamily="49" charset="77"/>
              </a:rPr>
              <a:t>font-size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T Mono" panose="02060509020205020204" pitchFamily="49" charset="77"/>
              </a:rPr>
              <a:t>: </a:t>
            </a:r>
            <a:r>
              <a:rPr lang="en-US" sz="2800" dirty="0">
                <a:solidFill>
                  <a:schemeClr val="accent1"/>
                </a:solidFill>
                <a:latin typeface="PT Mono" panose="02060509020205020204" pitchFamily="49" charset="77"/>
              </a:rPr>
              <a:t>24px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T Mono" panose="02060509020205020204" pitchFamily="49" charset="77"/>
              </a:rPr>
              <a:t>;</a:t>
            </a:r>
          </a:p>
          <a:p>
            <a:r>
              <a:rPr lang="en-US" sz="2800" dirty="0">
                <a:solidFill>
                  <a:schemeClr val="accent2"/>
                </a:solidFill>
                <a:latin typeface="PT Mono" panose="02060509020205020204" pitchFamily="49" charset="77"/>
              </a:rPr>
              <a:t>cursor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T Mono" panose="02060509020205020204" pitchFamily="49" charset="77"/>
              </a:rPr>
              <a:t>: </a:t>
            </a:r>
            <a:r>
              <a:rPr lang="en-US" sz="2800" dirty="0">
                <a:solidFill>
                  <a:schemeClr val="accent1"/>
                </a:solidFill>
                <a:latin typeface="PT Mono" panose="02060509020205020204" pitchFamily="49" charset="77"/>
              </a:rPr>
              <a:t>pointer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T Mono" panose="02060509020205020204" pitchFamily="49" charset="77"/>
              </a:rPr>
              <a:t>;</a:t>
            </a:r>
          </a:p>
          <a:p>
            <a:r>
              <a:rPr lang="en-US" sz="2800" dirty="0">
                <a:solidFill>
                  <a:schemeClr val="accent2"/>
                </a:solidFill>
                <a:latin typeface="PT Mono" panose="02060509020205020204" pitchFamily="49" charset="77"/>
              </a:rPr>
              <a:t>border-radius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T Mono" panose="02060509020205020204" pitchFamily="49" charset="77"/>
              </a:rPr>
              <a:t>: </a:t>
            </a:r>
            <a:r>
              <a:rPr lang="en-US" sz="2800" dirty="0">
                <a:solidFill>
                  <a:schemeClr val="accent1"/>
                </a:solidFill>
                <a:latin typeface="PT Mono" panose="02060509020205020204" pitchFamily="49" charset="77"/>
              </a:rPr>
              <a:t>3px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T Mono" panose="02060509020205020204" pitchFamily="49" charset="77"/>
              </a:rPr>
              <a:t>;</a:t>
            </a:r>
          </a:p>
          <a:p>
            <a:r>
              <a:rPr lang="en-US" sz="2800" dirty="0">
                <a:solidFill>
                  <a:schemeClr val="accent2"/>
                </a:solidFill>
                <a:latin typeface="PT Mono" panose="02060509020205020204" pitchFamily="49" charset="77"/>
              </a:rPr>
              <a:t>text-align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T Mono" panose="02060509020205020204" pitchFamily="49" charset="77"/>
              </a:rPr>
              <a:t>: </a:t>
            </a:r>
            <a:r>
              <a:rPr lang="en-US" sz="2800" dirty="0">
                <a:solidFill>
                  <a:schemeClr val="accent1"/>
                </a:solidFill>
                <a:latin typeface="PT Mono" panose="02060509020205020204" pitchFamily="49" charset="77"/>
              </a:rPr>
              <a:t>right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T Mono" panose="02060509020205020204" pitchFamily="49" charset="77"/>
              </a:rPr>
              <a:t>;</a:t>
            </a:r>
          </a:p>
          <a:p>
            <a:r>
              <a:rPr lang="en-US" sz="2800" dirty="0">
                <a:solidFill>
                  <a:schemeClr val="accent3"/>
                </a:solidFill>
                <a:latin typeface="PT Mono" panose="02060509020205020204" pitchFamily="49" charset="77"/>
              </a:rPr>
              <a:t>// and many many more</a:t>
            </a:r>
            <a:endParaRPr lang="ru-RU" sz="2800" dirty="0">
              <a:solidFill>
                <a:schemeClr val="accent3"/>
              </a:solidFill>
              <a:latin typeface="PT Mono" panose="02060509020205020204" pitchFamily="49" charset="7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BF51793-3712-764F-B0A4-5F01208A0E6C}"/>
              </a:ext>
            </a:extLst>
          </p:cNvPr>
          <p:cNvSpPr/>
          <p:nvPr/>
        </p:nvSpPr>
        <p:spPr>
          <a:xfrm>
            <a:off x="546538" y="1630963"/>
            <a:ext cx="3457903" cy="376514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5675788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F42E567-1F0B-BE47-A4B5-30A771696BA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ru-RU" dirty="0"/>
              <a:t>многообразие свойств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43B116-F091-AB42-B95B-C8AA28E66F92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err="1"/>
              <a:t>properties.css</a:t>
            </a:r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58F3208-9E8B-1749-A8F6-428BEA23F276}"/>
              </a:ext>
            </a:extLst>
          </p:cNvPr>
          <p:cNvSpPr txBox="1"/>
          <p:nvPr/>
        </p:nvSpPr>
        <p:spPr>
          <a:xfrm>
            <a:off x="459826" y="672662"/>
            <a:ext cx="11272345" cy="5415677"/>
          </a:xfrm>
          <a:prstGeom prst="roundRect">
            <a:avLst>
              <a:gd name="adj" fmla="val 1988"/>
            </a:avLst>
          </a:prstGeom>
          <a:solidFill>
            <a:srgbClr val="F9F9F9"/>
          </a:solidFill>
          <a:ln>
            <a:noFill/>
          </a:ln>
        </p:spPr>
        <p:style>
          <a:lnRef idx="0">
            <a:scrgbClr r="0" g="0" b="0"/>
          </a:lnRef>
          <a:fillRef idx="1003">
            <a:schemeClr val="lt2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2"/>
                </a:solidFill>
                <a:latin typeface="PT Mono" panose="02060509020205020204" pitchFamily="49" charset="77"/>
              </a:rPr>
              <a:t>width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T Mono" panose="02060509020205020204" pitchFamily="49" charset="77"/>
              </a:rPr>
              <a:t>: </a:t>
            </a:r>
            <a:r>
              <a:rPr lang="en-US" sz="2800" dirty="0">
                <a:solidFill>
                  <a:schemeClr val="accent1"/>
                </a:solidFill>
                <a:latin typeface="PT Mono" panose="02060509020205020204" pitchFamily="49" charset="77"/>
              </a:rPr>
              <a:t>768px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T Mono" panose="02060509020205020204" pitchFamily="49" charset="77"/>
              </a:rPr>
              <a:t>;</a:t>
            </a:r>
          </a:p>
          <a:p>
            <a:r>
              <a:rPr lang="en-US" sz="2800" dirty="0">
                <a:solidFill>
                  <a:schemeClr val="accent2"/>
                </a:solidFill>
                <a:latin typeface="PT Mono" panose="02060509020205020204" pitchFamily="49" charset="77"/>
              </a:rPr>
              <a:t>color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T Mono" panose="02060509020205020204" pitchFamily="49" charset="77"/>
              </a:rPr>
              <a:t>: </a:t>
            </a:r>
            <a:r>
              <a:rPr lang="en-US" sz="2800" dirty="0">
                <a:solidFill>
                  <a:schemeClr val="accent1"/>
                </a:solidFill>
                <a:latin typeface="PT Mono" panose="02060509020205020204" pitchFamily="49" charset="77"/>
              </a:rPr>
              <a:t>#</a:t>
            </a:r>
            <a:r>
              <a:rPr lang="en-US" sz="2800" dirty="0" err="1">
                <a:solidFill>
                  <a:schemeClr val="accent1"/>
                </a:solidFill>
                <a:latin typeface="PT Mono" panose="02060509020205020204" pitchFamily="49" charset="77"/>
              </a:rPr>
              <a:t>fcfcfc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T Mono" panose="02060509020205020204" pitchFamily="49" charset="77"/>
              </a:rPr>
              <a:t>;</a:t>
            </a:r>
          </a:p>
          <a:p>
            <a:r>
              <a:rPr lang="en-US" sz="2800" dirty="0">
                <a:solidFill>
                  <a:schemeClr val="accent2"/>
                </a:solidFill>
                <a:latin typeface="PT Mono" panose="02060509020205020204" pitchFamily="49" charset="77"/>
              </a:rPr>
              <a:t>background-color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T Mono" panose="02060509020205020204" pitchFamily="49" charset="77"/>
              </a:rPr>
              <a:t>: </a:t>
            </a:r>
            <a:r>
              <a:rPr lang="en-US" sz="2800" dirty="0">
                <a:solidFill>
                  <a:schemeClr val="accent1"/>
                </a:solidFill>
                <a:latin typeface="PT Mono" panose="02060509020205020204" pitchFamily="49" charset="77"/>
              </a:rPr>
              <a:t>green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T Mono" panose="02060509020205020204" pitchFamily="49" charset="77"/>
              </a:rPr>
              <a:t>;</a:t>
            </a:r>
          </a:p>
          <a:p>
            <a:r>
              <a:rPr lang="en-US" sz="2800" dirty="0">
                <a:solidFill>
                  <a:schemeClr val="accent2"/>
                </a:solidFill>
                <a:latin typeface="PT Mono" panose="02060509020205020204" pitchFamily="49" charset="77"/>
              </a:rPr>
              <a:t>box-shadow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T Mono" panose="02060509020205020204" pitchFamily="49" charset="77"/>
              </a:rPr>
              <a:t>: </a:t>
            </a:r>
            <a:r>
              <a:rPr lang="en-US" sz="2800" dirty="0">
                <a:solidFill>
                  <a:schemeClr val="accent1"/>
                </a:solidFill>
                <a:latin typeface="PT Mono" panose="02060509020205020204" pitchFamily="49" charset="77"/>
              </a:rPr>
              <a:t>0px 0px 15px </a:t>
            </a:r>
            <a:r>
              <a:rPr lang="en-US" sz="2800" dirty="0" err="1">
                <a:solidFill>
                  <a:schemeClr val="accent1"/>
                </a:solidFill>
                <a:latin typeface="PT Mono" panose="02060509020205020204" pitchFamily="49" charset="77"/>
              </a:rPr>
              <a:t>rgba</a:t>
            </a:r>
            <a:r>
              <a:rPr lang="en-US" sz="2800" dirty="0">
                <a:solidFill>
                  <a:schemeClr val="accent1"/>
                </a:solidFill>
                <a:latin typeface="PT Mono" panose="02060509020205020204" pitchFamily="49" charset="77"/>
              </a:rPr>
              <a:t>(0, 0, 0, 0.2)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T Mono" panose="02060509020205020204" pitchFamily="49" charset="77"/>
              </a:rPr>
              <a:t>;</a:t>
            </a:r>
          </a:p>
          <a:p>
            <a:r>
              <a:rPr lang="en-US" sz="2800" dirty="0">
                <a:solidFill>
                  <a:schemeClr val="accent2"/>
                </a:solidFill>
                <a:latin typeface="PT Mono" panose="02060509020205020204" pitchFamily="49" charset="77"/>
              </a:rPr>
              <a:t>margin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T Mono" panose="02060509020205020204" pitchFamily="49" charset="77"/>
              </a:rPr>
              <a:t>: </a:t>
            </a:r>
            <a:r>
              <a:rPr lang="en-US" sz="2800" dirty="0">
                <a:solidFill>
                  <a:schemeClr val="accent1"/>
                </a:solidFill>
                <a:latin typeface="PT Mono" panose="02060509020205020204" pitchFamily="49" charset="77"/>
              </a:rPr>
              <a:t>7px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T Mono" panose="02060509020205020204" pitchFamily="49" charset="77"/>
              </a:rPr>
              <a:t>;</a:t>
            </a:r>
          </a:p>
          <a:p>
            <a:r>
              <a:rPr lang="en-US" sz="2800" dirty="0">
                <a:solidFill>
                  <a:schemeClr val="accent2"/>
                </a:solidFill>
                <a:latin typeface="PT Mono" panose="02060509020205020204" pitchFamily="49" charset="77"/>
              </a:rPr>
              <a:t>padding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T Mono" panose="02060509020205020204" pitchFamily="49" charset="77"/>
              </a:rPr>
              <a:t>: </a:t>
            </a:r>
            <a:r>
              <a:rPr lang="en-US" sz="2800" dirty="0">
                <a:solidFill>
                  <a:schemeClr val="accent1"/>
                </a:solidFill>
                <a:latin typeface="PT Mono" panose="02060509020205020204" pitchFamily="49" charset="77"/>
              </a:rPr>
              <a:t>25px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T Mono" panose="02060509020205020204" pitchFamily="49" charset="77"/>
              </a:rPr>
              <a:t>;</a:t>
            </a:r>
            <a:endParaRPr lang="ru-RU" sz="2800" dirty="0">
              <a:solidFill>
                <a:schemeClr val="tx1">
                  <a:lumMod val="85000"/>
                  <a:lumOff val="15000"/>
                </a:schemeClr>
              </a:solidFill>
              <a:latin typeface="PT Mono" panose="02060509020205020204" pitchFamily="49" charset="77"/>
            </a:endParaRPr>
          </a:p>
          <a:p>
            <a:r>
              <a:rPr lang="en-US" sz="2800" dirty="0">
                <a:solidFill>
                  <a:schemeClr val="accent2"/>
                </a:solidFill>
                <a:latin typeface="PT Mono" panose="02060509020205020204" pitchFamily="49" charset="77"/>
              </a:rPr>
              <a:t>font-family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T Mono" panose="02060509020205020204" pitchFamily="49" charset="77"/>
              </a:rPr>
              <a:t>: </a:t>
            </a:r>
            <a:r>
              <a:rPr lang="en-US" sz="2800" dirty="0">
                <a:solidFill>
                  <a:schemeClr val="accent1"/>
                </a:solidFill>
                <a:latin typeface="PT Mono" panose="02060509020205020204" pitchFamily="49" charset="77"/>
              </a:rPr>
              <a:t>'PT Sans', sans-serif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T Mono" panose="02060509020205020204" pitchFamily="49" charset="77"/>
              </a:rPr>
              <a:t>;</a:t>
            </a:r>
          </a:p>
          <a:p>
            <a:r>
              <a:rPr lang="en-US" sz="2800" dirty="0">
                <a:solidFill>
                  <a:schemeClr val="accent2"/>
                </a:solidFill>
                <a:latin typeface="PT Mono" panose="02060509020205020204" pitchFamily="49" charset="77"/>
              </a:rPr>
              <a:t>font-size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T Mono" panose="02060509020205020204" pitchFamily="49" charset="77"/>
              </a:rPr>
              <a:t>: </a:t>
            </a:r>
            <a:r>
              <a:rPr lang="en-US" sz="2800" dirty="0">
                <a:solidFill>
                  <a:schemeClr val="accent1"/>
                </a:solidFill>
                <a:latin typeface="PT Mono" panose="02060509020205020204" pitchFamily="49" charset="77"/>
              </a:rPr>
              <a:t>24px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T Mono" panose="02060509020205020204" pitchFamily="49" charset="77"/>
              </a:rPr>
              <a:t>;</a:t>
            </a:r>
          </a:p>
          <a:p>
            <a:r>
              <a:rPr lang="en-US" sz="2800" dirty="0">
                <a:solidFill>
                  <a:schemeClr val="accent2"/>
                </a:solidFill>
                <a:latin typeface="PT Mono" panose="02060509020205020204" pitchFamily="49" charset="77"/>
              </a:rPr>
              <a:t>cursor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T Mono" panose="02060509020205020204" pitchFamily="49" charset="77"/>
              </a:rPr>
              <a:t>: </a:t>
            </a:r>
            <a:r>
              <a:rPr lang="en-US" sz="2800" dirty="0">
                <a:solidFill>
                  <a:schemeClr val="accent1"/>
                </a:solidFill>
                <a:latin typeface="PT Mono" panose="02060509020205020204" pitchFamily="49" charset="77"/>
              </a:rPr>
              <a:t>pointer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T Mono" panose="02060509020205020204" pitchFamily="49" charset="77"/>
              </a:rPr>
              <a:t>;</a:t>
            </a:r>
          </a:p>
          <a:p>
            <a:r>
              <a:rPr lang="en-US" sz="2800" dirty="0">
                <a:solidFill>
                  <a:schemeClr val="accent2"/>
                </a:solidFill>
                <a:latin typeface="PT Mono" panose="02060509020205020204" pitchFamily="49" charset="77"/>
              </a:rPr>
              <a:t>border-radius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T Mono" panose="02060509020205020204" pitchFamily="49" charset="77"/>
              </a:rPr>
              <a:t>: </a:t>
            </a:r>
            <a:r>
              <a:rPr lang="en-US" sz="2800" dirty="0">
                <a:solidFill>
                  <a:schemeClr val="accent1"/>
                </a:solidFill>
                <a:latin typeface="PT Mono" panose="02060509020205020204" pitchFamily="49" charset="77"/>
              </a:rPr>
              <a:t>3px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T Mono" panose="02060509020205020204" pitchFamily="49" charset="77"/>
              </a:rPr>
              <a:t>;</a:t>
            </a:r>
          </a:p>
          <a:p>
            <a:r>
              <a:rPr lang="en-US" sz="2800" dirty="0">
                <a:solidFill>
                  <a:schemeClr val="accent2"/>
                </a:solidFill>
                <a:latin typeface="PT Mono" panose="02060509020205020204" pitchFamily="49" charset="77"/>
              </a:rPr>
              <a:t>text-align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T Mono" panose="02060509020205020204" pitchFamily="49" charset="77"/>
              </a:rPr>
              <a:t>: </a:t>
            </a:r>
            <a:r>
              <a:rPr lang="en-US" sz="2800" dirty="0">
                <a:solidFill>
                  <a:schemeClr val="accent1"/>
                </a:solidFill>
                <a:latin typeface="PT Mono" panose="02060509020205020204" pitchFamily="49" charset="77"/>
              </a:rPr>
              <a:t>right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T Mono" panose="02060509020205020204" pitchFamily="49" charset="77"/>
              </a:rPr>
              <a:t>;</a:t>
            </a:r>
          </a:p>
          <a:p>
            <a:r>
              <a:rPr lang="en-US" sz="2800" dirty="0">
                <a:solidFill>
                  <a:schemeClr val="accent3"/>
                </a:solidFill>
                <a:latin typeface="PT Mono" panose="02060509020205020204" pitchFamily="49" charset="77"/>
              </a:rPr>
              <a:t>// and many many more</a:t>
            </a:r>
            <a:endParaRPr lang="ru-RU" sz="2800" dirty="0">
              <a:solidFill>
                <a:schemeClr val="accent3"/>
              </a:solidFill>
              <a:latin typeface="PT Mono" panose="02060509020205020204" pitchFamily="49" charset="7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BF51793-3712-764F-B0A4-5F01208A0E6C}"/>
              </a:ext>
            </a:extLst>
          </p:cNvPr>
          <p:cNvSpPr/>
          <p:nvPr/>
        </p:nvSpPr>
        <p:spPr>
          <a:xfrm>
            <a:off x="546539" y="2072397"/>
            <a:ext cx="2207172" cy="376514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2976486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F42E567-1F0B-BE47-A4B5-30A771696BA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ru-RU" dirty="0"/>
              <a:t>многообразие свойств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43B116-F091-AB42-B95B-C8AA28E66F92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err="1"/>
              <a:t>properties.css</a:t>
            </a:r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58F3208-9E8B-1749-A8F6-428BEA23F276}"/>
              </a:ext>
            </a:extLst>
          </p:cNvPr>
          <p:cNvSpPr txBox="1"/>
          <p:nvPr/>
        </p:nvSpPr>
        <p:spPr>
          <a:xfrm>
            <a:off x="459826" y="672662"/>
            <a:ext cx="11272345" cy="5415677"/>
          </a:xfrm>
          <a:prstGeom prst="roundRect">
            <a:avLst>
              <a:gd name="adj" fmla="val 1988"/>
            </a:avLst>
          </a:prstGeom>
          <a:solidFill>
            <a:srgbClr val="F9F9F9"/>
          </a:solidFill>
          <a:ln>
            <a:noFill/>
          </a:ln>
        </p:spPr>
        <p:style>
          <a:lnRef idx="0">
            <a:scrgbClr r="0" g="0" b="0"/>
          </a:lnRef>
          <a:fillRef idx="1003">
            <a:schemeClr val="lt2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2"/>
                </a:solidFill>
                <a:latin typeface="PT Mono" panose="02060509020205020204" pitchFamily="49" charset="77"/>
              </a:rPr>
              <a:t>width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T Mono" panose="02060509020205020204" pitchFamily="49" charset="77"/>
              </a:rPr>
              <a:t>: </a:t>
            </a:r>
            <a:r>
              <a:rPr lang="en-US" sz="2800" dirty="0">
                <a:solidFill>
                  <a:schemeClr val="accent1"/>
                </a:solidFill>
                <a:latin typeface="PT Mono" panose="02060509020205020204" pitchFamily="49" charset="77"/>
              </a:rPr>
              <a:t>768px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T Mono" panose="02060509020205020204" pitchFamily="49" charset="77"/>
              </a:rPr>
              <a:t>;</a:t>
            </a:r>
          </a:p>
          <a:p>
            <a:r>
              <a:rPr lang="en-US" sz="2800" dirty="0">
                <a:solidFill>
                  <a:schemeClr val="accent2"/>
                </a:solidFill>
                <a:latin typeface="PT Mono" panose="02060509020205020204" pitchFamily="49" charset="77"/>
              </a:rPr>
              <a:t>color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T Mono" panose="02060509020205020204" pitchFamily="49" charset="77"/>
              </a:rPr>
              <a:t>: </a:t>
            </a:r>
            <a:r>
              <a:rPr lang="en-US" sz="2800" dirty="0">
                <a:solidFill>
                  <a:schemeClr val="accent1"/>
                </a:solidFill>
                <a:latin typeface="PT Mono" panose="02060509020205020204" pitchFamily="49" charset="77"/>
              </a:rPr>
              <a:t>#</a:t>
            </a:r>
            <a:r>
              <a:rPr lang="en-US" sz="2800" dirty="0" err="1">
                <a:solidFill>
                  <a:schemeClr val="accent1"/>
                </a:solidFill>
                <a:latin typeface="PT Mono" panose="02060509020205020204" pitchFamily="49" charset="77"/>
              </a:rPr>
              <a:t>fcfcfc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T Mono" panose="02060509020205020204" pitchFamily="49" charset="77"/>
              </a:rPr>
              <a:t>;</a:t>
            </a:r>
          </a:p>
          <a:p>
            <a:r>
              <a:rPr lang="en-US" sz="2800" dirty="0">
                <a:solidFill>
                  <a:schemeClr val="accent2"/>
                </a:solidFill>
                <a:latin typeface="PT Mono" panose="02060509020205020204" pitchFamily="49" charset="77"/>
              </a:rPr>
              <a:t>background-color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T Mono" panose="02060509020205020204" pitchFamily="49" charset="77"/>
              </a:rPr>
              <a:t>: </a:t>
            </a:r>
            <a:r>
              <a:rPr lang="en-US" sz="2800" dirty="0">
                <a:solidFill>
                  <a:schemeClr val="accent1"/>
                </a:solidFill>
                <a:latin typeface="PT Mono" panose="02060509020205020204" pitchFamily="49" charset="77"/>
              </a:rPr>
              <a:t>green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T Mono" panose="02060509020205020204" pitchFamily="49" charset="77"/>
              </a:rPr>
              <a:t>;</a:t>
            </a:r>
          </a:p>
          <a:p>
            <a:r>
              <a:rPr lang="en-US" sz="2800" dirty="0">
                <a:solidFill>
                  <a:schemeClr val="accent2"/>
                </a:solidFill>
                <a:latin typeface="PT Mono" panose="02060509020205020204" pitchFamily="49" charset="77"/>
              </a:rPr>
              <a:t>box-shadow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T Mono" panose="02060509020205020204" pitchFamily="49" charset="77"/>
              </a:rPr>
              <a:t>: </a:t>
            </a:r>
            <a:r>
              <a:rPr lang="en-US" sz="2800" dirty="0">
                <a:solidFill>
                  <a:schemeClr val="accent1"/>
                </a:solidFill>
                <a:latin typeface="PT Mono" panose="02060509020205020204" pitchFamily="49" charset="77"/>
              </a:rPr>
              <a:t>0px 0px 15px </a:t>
            </a:r>
            <a:r>
              <a:rPr lang="en-US" sz="2800" dirty="0" err="1">
                <a:solidFill>
                  <a:schemeClr val="accent1"/>
                </a:solidFill>
                <a:latin typeface="PT Mono" panose="02060509020205020204" pitchFamily="49" charset="77"/>
              </a:rPr>
              <a:t>rgba</a:t>
            </a:r>
            <a:r>
              <a:rPr lang="en-US" sz="2800" dirty="0">
                <a:solidFill>
                  <a:schemeClr val="accent1"/>
                </a:solidFill>
                <a:latin typeface="PT Mono" panose="02060509020205020204" pitchFamily="49" charset="77"/>
              </a:rPr>
              <a:t>(0, 0, 0, 0.2)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T Mono" panose="02060509020205020204" pitchFamily="49" charset="77"/>
              </a:rPr>
              <a:t>;</a:t>
            </a:r>
          </a:p>
          <a:p>
            <a:r>
              <a:rPr lang="en-US" sz="2800" dirty="0">
                <a:solidFill>
                  <a:schemeClr val="accent2"/>
                </a:solidFill>
                <a:latin typeface="PT Mono" panose="02060509020205020204" pitchFamily="49" charset="77"/>
              </a:rPr>
              <a:t>margin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T Mono" panose="02060509020205020204" pitchFamily="49" charset="77"/>
              </a:rPr>
              <a:t>: </a:t>
            </a:r>
            <a:r>
              <a:rPr lang="en-US" sz="2800" dirty="0">
                <a:solidFill>
                  <a:schemeClr val="accent1"/>
                </a:solidFill>
                <a:latin typeface="PT Mono" panose="02060509020205020204" pitchFamily="49" charset="77"/>
              </a:rPr>
              <a:t>7px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T Mono" panose="02060509020205020204" pitchFamily="49" charset="77"/>
              </a:rPr>
              <a:t>;</a:t>
            </a:r>
          </a:p>
          <a:p>
            <a:r>
              <a:rPr lang="en-US" sz="2800" dirty="0">
                <a:solidFill>
                  <a:schemeClr val="accent2"/>
                </a:solidFill>
                <a:latin typeface="PT Mono" panose="02060509020205020204" pitchFamily="49" charset="77"/>
              </a:rPr>
              <a:t>padding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T Mono" panose="02060509020205020204" pitchFamily="49" charset="77"/>
              </a:rPr>
              <a:t>: </a:t>
            </a:r>
            <a:r>
              <a:rPr lang="en-US" sz="2800" dirty="0">
                <a:solidFill>
                  <a:schemeClr val="accent1"/>
                </a:solidFill>
                <a:latin typeface="PT Mono" panose="02060509020205020204" pitchFamily="49" charset="77"/>
              </a:rPr>
              <a:t>25px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T Mono" panose="02060509020205020204" pitchFamily="49" charset="77"/>
              </a:rPr>
              <a:t>;</a:t>
            </a:r>
            <a:endParaRPr lang="ru-RU" sz="2800" dirty="0">
              <a:solidFill>
                <a:schemeClr val="tx1">
                  <a:lumMod val="85000"/>
                  <a:lumOff val="15000"/>
                </a:schemeClr>
              </a:solidFill>
              <a:latin typeface="PT Mono" panose="02060509020205020204" pitchFamily="49" charset="77"/>
            </a:endParaRPr>
          </a:p>
          <a:p>
            <a:r>
              <a:rPr lang="en-US" sz="2800" dirty="0">
                <a:solidFill>
                  <a:schemeClr val="accent2"/>
                </a:solidFill>
                <a:latin typeface="PT Mono" panose="02060509020205020204" pitchFamily="49" charset="77"/>
              </a:rPr>
              <a:t>font-family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T Mono" panose="02060509020205020204" pitchFamily="49" charset="77"/>
              </a:rPr>
              <a:t>: </a:t>
            </a:r>
            <a:r>
              <a:rPr lang="en-US" sz="2800" dirty="0">
                <a:solidFill>
                  <a:schemeClr val="accent1"/>
                </a:solidFill>
                <a:latin typeface="PT Mono" panose="02060509020205020204" pitchFamily="49" charset="77"/>
              </a:rPr>
              <a:t>'PT Sans', sans-serif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T Mono" panose="02060509020205020204" pitchFamily="49" charset="77"/>
              </a:rPr>
              <a:t>;</a:t>
            </a:r>
          </a:p>
          <a:p>
            <a:r>
              <a:rPr lang="en-US" sz="2800" dirty="0">
                <a:solidFill>
                  <a:schemeClr val="accent2"/>
                </a:solidFill>
                <a:latin typeface="PT Mono" panose="02060509020205020204" pitchFamily="49" charset="77"/>
              </a:rPr>
              <a:t>font-size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T Mono" panose="02060509020205020204" pitchFamily="49" charset="77"/>
              </a:rPr>
              <a:t>: </a:t>
            </a:r>
            <a:r>
              <a:rPr lang="en-US" sz="2800" dirty="0">
                <a:solidFill>
                  <a:schemeClr val="accent1"/>
                </a:solidFill>
                <a:latin typeface="PT Mono" panose="02060509020205020204" pitchFamily="49" charset="77"/>
              </a:rPr>
              <a:t>24px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T Mono" panose="02060509020205020204" pitchFamily="49" charset="77"/>
              </a:rPr>
              <a:t>;</a:t>
            </a:r>
          </a:p>
          <a:p>
            <a:r>
              <a:rPr lang="en-US" sz="2800" dirty="0">
                <a:solidFill>
                  <a:schemeClr val="accent2"/>
                </a:solidFill>
                <a:latin typeface="PT Mono" panose="02060509020205020204" pitchFamily="49" charset="77"/>
              </a:rPr>
              <a:t>cursor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T Mono" panose="02060509020205020204" pitchFamily="49" charset="77"/>
              </a:rPr>
              <a:t>: </a:t>
            </a:r>
            <a:r>
              <a:rPr lang="en-US" sz="2800" dirty="0">
                <a:solidFill>
                  <a:schemeClr val="accent1"/>
                </a:solidFill>
                <a:latin typeface="PT Mono" panose="02060509020205020204" pitchFamily="49" charset="77"/>
              </a:rPr>
              <a:t>pointer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T Mono" panose="02060509020205020204" pitchFamily="49" charset="77"/>
              </a:rPr>
              <a:t>;</a:t>
            </a:r>
          </a:p>
          <a:p>
            <a:r>
              <a:rPr lang="en-US" sz="2800" dirty="0">
                <a:solidFill>
                  <a:schemeClr val="accent2"/>
                </a:solidFill>
                <a:latin typeface="PT Mono" panose="02060509020205020204" pitchFamily="49" charset="77"/>
              </a:rPr>
              <a:t>border-radius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T Mono" panose="02060509020205020204" pitchFamily="49" charset="77"/>
              </a:rPr>
              <a:t>: </a:t>
            </a:r>
            <a:r>
              <a:rPr lang="en-US" sz="2800" dirty="0">
                <a:solidFill>
                  <a:schemeClr val="accent1"/>
                </a:solidFill>
                <a:latin typeface="PT Mono" panose="02060509020205020204" pitchFamily="49" charset="77"/>
              </a:rPr>
              <a:t>3px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T Mono" panose="02060509020205020204" pitchFamily="49" charset="77"/>
              </a:rPr>
              <a:t>;</a:t>
            </a:r>
          </a:p>
          <a:p>
            <a:r>
              <a:rPr lang="en-US" sz="2800" dirty="0">
                <a:solidFill>
                  <a:schemeClr val="accent2"/>
                </a:solidFill>
                <a:latin typeface="PT Mono" panose="02060509020205020204" pitchFamily="49" charset="77"/>
              </a:rPr>
              <a:t>text-align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T Mono" panose="02060509020205020204" pitchFamily="49" charset="77"/>
              </a:rPr>
              <a:t>: </a:t>
            </a:r>
            <a:r>
              <a:rPr lang="en-US" sz="2800" dirty="0">
                <a:solidFill>
                  <a:schemeClr val="accent1"/>
                </a:solidFill>
                <a:latin typeface="PT Mono" panose="02060509020205020204" pitchFamily="49" charset="77"/>
              </a:rPr>
              <a:t>right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T Mono" panose="02060509020205020204" pitchFamily="49" charset="77"/>
              </a:rPr>
              <a:t>;</a:t>
            </a:r>
          </a:p>
          <a:p>
            <a:r>
              <a:rPr lang="en-US" sz="2800" dirty="0">
                <a:solidFill>
                  <a:schemeClr val="accent3"/>
                </a:solidFill>
                <a:latin typeface="PT Mono" panose="02060509020205020204" pitchFamily="49" charset="77"/>
              </a:rPr>
              <a:t>// and many many more</a:t>
            </a:r>
            <a:endParaRPr lang="ru-RU" sz="2800" dirty="0">
              <a:solidFill>
                <a:schemeClr val="accent3"/>
              </a:solidFill>
              <a:latin typeface="PT Mono" panose="02060509020205020204" pitchFamily="49" charset="7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BF51793-3712-764F-B0A4-5F01208A0E6C}"/>
              </a:ext>
            </a:extLst>
          </p:cNvPr>
          <p:cNvSpPr/>
          <p:nvPr/>
        </p:nvSpPr>
        <p:spPr>
          <a:xfrm>
            <a:off x="536028" y="2513831"/>
            <a:ext cx="1355834" cy="376514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3996269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F42E567-1F0B-BE47-A4B5-30A771696BA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ru-RU" dirty="0"/>
              <a:t>многообразие свойств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43B116-F091-AB42-B95B-C8AA28E66F92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err="1"/>
              <a:t>properties.css</a:t>
            </a:r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58F3208-9E8B-1749-A8F6-428BEA23F276}"/>
              </a:ext>
            </a:extLst>
          </p:cNvPr>
          <p:cNvSpPr txBox="1"/>
          <p:nvPr/>
        </p:nvSpPr>
        <p:spPr>
          <a:xfrm>
            <a:off x="459826" y="672662"/>
            <a:ext cx="11272345" cy="5415677"/>
          </a:xfrm>
          <a:prstGeom prst="roundRect">
            <a:avLst>
              <a:gd name="adj" fmla="val 1988"/>
            </a:avLst>
          </a:prstGeom>
          <a:solidFill>
            <a:srgbClr val="F9F9F9"/>
          </a:solidFill>
          <a:ln>
            <a:noFill/>
          </a:ln>
        </p:spPr>
        <p:style>
          <a:lnRef idx="0">
            <a:scrgbClr r="0" g="0" b="0"/>
          </a:lnRef>
          <a:fillRef idx="1003">
            <a:schemeClr val="lt2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2"/>
                </a:solidFill>
                <a:latin typeface="PT Mono" panose="02060509020205020204" pitchFamily="49" charset="77"/>
              </a:rPr>
              <a:t>width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T Mono" panose="02060509020205020204" pitchFamily="49" charset="77"/>
              </a:rPr>
              <a:t>: </a:t>
            </a:r>
            <a:r>
              <a:rPr lang="en-US" sz="2800" dirty="0">
                <a:solidFill>
                  <a:schemeClr val="accent1"/>
                </a:solidFill>
                <a:latin typeface="PT Mono" panose="02060509020205020204" pitchFamily="49" charset="77"/>
              </a:rPr>
              <a:t>768px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T Mono" panose="02060509020205020204" pitchFamily="49" charset="77"/>
              </a:rPr>
              <a:t>;</a:t>
            </a:r>
          </a:p>
          <a:p>
            <a:r>
              <a:rPr lang="en-US" sz="2800" dirty="0">
                <a:solidFill>
                  <a:schemeClr val="accent2"/>
                </a:solidFill>
                <a:latin typeface="PT Mono" panose="02060509020205020204" pitchFamily="49" charset="77"/>
              </a:rPr>
              <a:t>color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T Mono" panose="02060509020205020204" pitchFamily="49" charset="77"/>
              </a:rPr>
              <a:t>: </a:t>
            </a:r>
            <a:r>
              <a:rPr lang="en-US" sz="2800" dirty="0">
                <a:solidFill>
                  <a:schemeClr val="accent1"/>
                </a:solidFill>
                <a:latin typeface="PT Mono" panose="02060509020205020204" pitchFamily="49" charset="77"/>
              </a:rPr>
              <a:t>#</a:t>
            </a:r>
            <a:r>
              <a:rPr lang="en-US" sz="2800" dirty="0" err="1">
                <a:solidFill>
                  <a:schemeClr val="accent1"/>
                </a:solidFill>
                <a:latin typeface="PT Mono" panose="02060509020205020204" pitchFamily="49" charset="77"/>
              </a:rPr>
              <a:t>fcfcfc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T Mono" panose="02060509020205020204" pitchFamily="49" charset="77"/>
              </a:rPr>
              <a:t>;</a:t>
            </a:r>
          </a:p>
          <a:p>
            <a:r>
              <a:rPr lang="en-US" sz="2800" dirty="0">
                <a:solidFill>
                  <a:schemeClr val="accent2"/>
                </a:solidFill>
                <a:latin typeface="PT Mono" panose="02060509020205020204" pitchFamily="49" charset="77"/>
              </a:rPr>
              <a:t>background-color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T Mono" panose="02060509020205020204" pitchFamily="49" charset="77"/>
              </a:rPr>
              <a:t>: </a:t>
            </a:r>
            <a:r>
              <a:rPr lang="en-US" sz="2800" dirty="0">
                <a:solidFill>
                  <a:schemeClr val="accent1"/>
                </a:solidFill>
                <a:latin typeface="PT Mono" panose="02060509020205020204" pitchFamily="49" charset="77"/>
              </a:rPr>
              <a:t>green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T Mono" panose="02060509020205020204" pitchFamily="49" charset="77"/>
              </a:rPr>
              <a:t>;</a:t>
            </a:r>
          </a:p>
          <a:p>
            <a:r>
              <a:rPr lang="en-US" sz="2800" dirty="0">
                <a:solidFill>
                  <a:schemeClr val="accent2"/>
                </a:solidFill>
                <a:latin typeface="PT Mono" panose="02060509020205020204" pitchFamily="49" charset="77"/>
              </a:rPr>
              <a:t>box-shadow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T Mono" panose="02060509020205020204" pitchFamily="49" charset="77"/>
              </a:rPr>
              <a:t>: </a:t>
            </a:r>
            <a:r>
              <a:rPr lang="en-US" sz="2800" dirty="0">
                <a:solidFill>
                  <a:schemeClr val="accent1"/>
                </a:solidFill>
                <a:latin typeface="PT Mono" panose="02060509020205020204" pitchFamily="49" charset="77"/>
              </a:rPr>
              <a:t>0px 0px 15px </a:t>
            </a:r>
            <a:r>
              <a:rPr lang="en-US" sz="2800" dirty="0" err="1">
                <a:solidFill>
                  <a:schemeClr val="accent1"/>
                </a:solidFill>
                <a:latin typeface="PT Mono" panose="02060509020205020204" pitchFamily="49" charset="77"/>
              </a:rPr>
              <a:t>rgba</a:t>
            </a:r>
            <a:r>
              <a:rPr lang="en-US" sz="2800" dirty="0">
                <a:solidFill>
                  <a:schemeClr val="accent1"/>
                </a:solidFill>
                <a:latin typeface="PT Mono" panose="02060509020205020204" pitchFamily="49" charset="77"/>
              </a:rPr>
              <a:t>(0, 0, 0, 0.2)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T Mono" panose="02060509020205020204" pitchFamily="49" charset="77"/>
              </a:rPr>
              <a:t>;</a:t>
            </a:r>
          </a:p>
          <a:p>
            <a:r>
              <a:rPr lang="en-US" sz="2800" dirty="0">
                <a:solidFill>
                  <a:schemeClr val="accent2"/>
                </a:solidFill>
                <a:latin typeface="PT Mono" panose="02060509020205020204" pitchFamily="49" charset="77"/>
              </a:rPr>
              <a:t>margin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T Mono" panose="02060509020205020204" pitchFamily="49" charset="77"/>
              </a:rPr>
              <a:t>: </a:t>
            </a:r>
            <a:r>
              <a:rPr lang="en-US" sz="2800" dirty="0">
                <a:solidFill>
                  <a:schemeClr val="accent1"/>
                </a:solidFill>
                <a:latin typeface="PT Mono" panose="02060509020205020204" pitchFamily="49" charset="77"/>
              </a:rPr>
              <a:t>7px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T Mono" panose="02060509020205020204" pitchFamily="49" charset="77"/>
              </a:rPr>
              <a:t>;</a:t>
            </a:r>
          </a:p>
          <a:p>
            <a:r>
              <a:rPr lang="en-US" sz="2800" dirty="0">
                <a:solidFill>
                  <a:schemeClr val="accent2"/>
                </a:solidFill>
                <a:latin typeface="PT Mono" panose="02060509020205020204" pitchFamily="49" charset="77"/>
              </a:rPr>
              <a:t>padding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T Mono" panose="02060509020205020204" pitchFamily="49" charset="77"/>
              </a:rPr>
              <a:t>: </a:t>
            </a:r>
            <a:r>
              <a:rPr lang="en-US" sz="2800" dirty="0">
                <a:solidFill>
                  <a:schemeClr val="accent1"/>
                </a:solidFill>
                <a:latin typeface="PT Mono" panose="02060509020205020204" pitchFamily="49" charset="77"/>
              </a:rPr>
              <a:t>25px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T Mono" panose="02060509020205020204" pitchFamily="49" charset="77"/>
              </a:rPr>
              <a:t>;</a:t>
            </a:r>
            <a:endParaRPr lang="ru-RU" sz="2800" dirty="0">
              <a:solidFill>
                <a:schemeClr val="tx1">
                  <a:lumMod val="85000"/>
                  <a:lumOff val="15000"/>
                </a:schemeClr>
              </a:solidFill>
              <a:latin typeface="PT Mono" panose="02060509020205020204" pitchFamily="49" charset="77"/>
            </a:endParaRPr>
          </a:p>
          <a:p>
            <a:r>
              <a:rPr lang="en-US" sz="2800" dirty="0">
                <a:solidFill>
                  <a:schemeClr val="accent2"/>
                </a:solidFill>
                <a:latin typeface="PT Mono" panose="02060509020205020204" pitchFamily="49" charset="77"/>
              </a:rPr>
              <a:t>font-family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T Mono" panose="02060509020205020204" pitchFamily="49" charset="77"/>
              </a:rPr>
              <a:t>: </a:t>
            </a:r>
            <a:r>
              <a:rPr lang="en-US" sz="2800" dirty="0">
                <a:solidFill>
                  <a:schemeClr val="accent1"/>
                </a:solidFill>
                <a:latin typeface="PT Mono" panose="02060509020205020204" pitchFamily="49" charset="77"/>
              </a:rPr>
              <a:t>'PT Sans', sans-serif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T Mono" panose="02060509020205020204" pitchFamily="49" charset="77"/>
              </a:rPr>
              <a:t>;</a:t>
            </a:r>
          </a:p>
          <a:p>
            <a:r>
              <a:rPr lang="en-US" sz="2800" dirty="0">
                <a:solidFill>
                  <a:schemeClr val="accent2"/>
                </a:solidFill>
                <a:latin typeface="PT Mono" panose="02060509020205020204" pitchFamily="49" charset="77"/>
              </a:rPr>
              <a:t>font-size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T Mono" panose="02060509020205020204" pitchFamily="49" charset="77"/>
              </a:rPr>
              <a:t>: </a:t>
            </a:r>
            <a:r>
              <a:rPr lang="en-US" sz="2800" dirty="0">
                <a:solidFill>
                  <a:schemeClr val="accent1"/>
                </a:solidFill>
                <a:latin typeface="PT Mono" panose="02060509020205020204" pitchFamily="49" charset="77"/>
              </a:rPr>
              <a:t>24px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T Mono" panose="02060509020205020204" pitchFamily="49" charset="77"/>
              </a:rPr>
              <a:t>;</a:t>
            </a:r>
          </a:p>
          <a:p>
            <a:r>
              <a:rPr lang="en-US" sz="2800" dirty="0">
                <a:solidFill>
                  <a:schemeClr val="accent2"/>
                </a:solidFill>
                <a:latin typeface="PT Mono" panose="02060509020205020204" pitchFamily="49" charset="77"/>
              </a:rPr>
              <a:t>cursor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T Mono" panose="02060509020205020204" pitchFamily="49" charset="77"/>
              </a:rPr>
              <a:t>: </a:t>
            </a:r>
            <a:r>
              <a:rPr lang="en-US" sz="2800" dirty="0">
                <a:solidFill>
                  <a:schemeClr val="accent1"/>
                </a:solidFill>
                <a:latin typeface="PT Mono" panose="02060509020205020204" pitchFamily="49" charset="77"/>
              </a:rPr>
              <a:t>pointer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T Mono" panose="02060509020205020204" pitchFamily="49" charset="77"/>
              </a:rPr>
              <a:t>;</a:t>
            </a:r>
          </a:p>
          <a:p>
            <a:r>
              <a:rPr lang="en-US" sz="2800" dirty="0">
                <a:solidFill>
                  <a:schemeClr val="accent2"/>
                </a:solidFill>
                <a:latin typeface="PT Mono" panose="02060509020205020204" pitchFamily="49" charset="77"/>
              </a:rPr>
              <a:t>border-radius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T Mono" panose="02060509020205020204" pitchFamily="49" charset="77"/>
              </a:rPr>
              <a:t>: </a:t>
            </a:r>
            <a:r>
              <a:rPr lang="en-US" sz="2800" dirty="0">
                <a:solidFill>
                  <a:schemeClr val="accent1"/>
                </a:solidFill>
                <a:latin typeface="PT Mono" panose="02060509020205020204" pitchFamily="49" charset="77"/>
              </a:rPr>
              <a:t>3px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T Mono" panose="02060509020205020204" pitchFamily="49" charset="77"/>
              </a:rPr>
              <a:t>;</a:t>
            </a:r>
          </a:p>
          <a:p>
            <a:r>
              <a:rPr lang="en-US" sz="2800" dirty="0">
                <a:solidFill>
                  <a:schemeClr val="accent2"/>
                </a:solidFill>
                <a:latin typeface="PT Mono" panose="02060509020205020204" pitchFamily="49" charset="77"/>
              </a:rPr>
              <a:t>text-align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T Mono" panose="02060509020205020204" pitchFamily="49" charset="77"/>
              </a:rPr>
              <a:t>: </a:t>
            </a:r>
            <a:r>
              <a:rPr lang="en-US" sz="2800" dirty="0">
                <a:solidFill>
                  <a:schemeClr val="accent1"/>
                </a:solidFill>
                <a:latin typeface="PT Mono" panose="02060509020205020204" pitchFamily="49" charset="77"/>
              </a:rPr>
              <a:t>right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T Mono" panose="02060509020205020204" pitchFamily="49" charset="77"/>
              </a:rPr>
              <a:t>;</a:t>
            </a:r>
          </a:p>
          <a:p>
            <a:r>
              <a:rPr lang="en-US" sz="2800" dirty="0">
                <a:solidFill>
                  <a:schemeClr val="accent3"/>
                </a:solidFill>
                <a:latin typeface="PT Mono" panose="02060509020205020204" pitchFamily="49" charset="77"/>
              </a:rPr>
              <a:t>// and many many more</a:t>
            </a:r>
            <a:endParaRPr lang="ru-RU" sz="2800" dirty="0">
              <a:solidFill>
                <a:schemeClr val="accent3"/>
              </a:solidFill>
              <a:latin typeface="PT Mono" panose="02060509020205020204" pitchFamily="49" charset="7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BF51793-3712-764F-B0A4-5F01208A0E6C}"/>
              </a:ext>
            </a:extLst>
          </p:cNvPr>
          <p:cNvSpPr/>
          <p:nvPr/>
        </p:nvSpPr>
        <p:spPr>
          <a:xfrm>
            <a:off x="546539" y="2940924"/>
            <a:ext cx="1555530" cy="376514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4889968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F42E567-1F0B-BE47-A4B5-30A771696BA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ru-RU" dirty="0"/>
              <a:t>многообразие свойств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43B116-F091-AB42-B95B-C8AA28E66F92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err="1"/>
              <a:t>properties.css</a:t>
            </a:r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58F3208-9E8B-1749-A8F6-428BEA23F276}"/>
              </a:ext>
            </a:extLst>
          </p:cNvPr>
          <p:cNvSpPr txBox="1"/>
          <p:nvPr/>
        </p:nvSpPr>
        <p:spPr>
          <a:xfrm>
            <a:off x="459826" y="672662"/>
            <a:ext cx="11272345" cy="5415677"/>
          </a:xfrm>
          <a:prstGeom prst="roundRect">
            <a:avLst>
              <a:gd name="adj" fmla="val 1988"/>
            </a:avLst>
          </a:prstGeom>
          <a:solidFill>
            <a:srgbClr val="F9F9F9"/>
          </a:solidFill>
          <a:ln>
            <a:noFill/>
          </a:ln>
        </p:spPr>
        <p:style>
          <a:lnRef idx="0">
            <a:scrgbClr r="0" g="0" b="0"/>
          </a:lnRef>
          <a:fillRef idx="1003">
            <a:schemeClr val="lt2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2"/>
                </a:solidFill>
                <a:latin typeface="PT Mono" panose="02060509020205020204" pitchFamily="49" charset="77"/>
              </a:rPr>
              <a:t>width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T Mono" panose="02060509020205020204" pitchFamily="49" charset="77"/>
              </a:rPr>
              <a:t>: </a:t>
            </a:r>
            <a:r>
              <a:rPr lang="en-US" sz="2800" dirty="0">
                <a:solidFill>
                  <a:schemeClr val="accent1"/>
                </a:solidFill>
                <a:latin typeface="PT Mono" panose="02060509020205020204" pitchFamily="49" charset="77"/>
              </a:rPr>
              <a:t>768px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T Mono" panose="02060509020205020204" pitchFamily="49" charset="77"/>
              </a:rPr>
              <a:t>;</a:t>
            </a:r>
          </a:p>
          <a:p>
            <a:r>
              <a:rPr lang="en-US" sz="2800" dirty="0">
                <a:solidFill>
                  <a:schemeClr val="accent2"/>
                </a:solidFill>
                <a:latin typeface="PT Mono" panose="02060509020205020204" pitchFamily="49" charset="77"/>
              </a:rPr>
              <a:t>color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T Mono" panose="02060509020205020204" pitchFamily="49" charset="77"/>
              </a:rPr>
              <a:t>: </a:t>
            </a:r>
            <a:r>
              <a:rPr lang="en-US" sz="2800" dirty="0">
                <a:solidFill>
                  <a:schemeClr val="accent1"/>
                </a:solidFill>
                <a:latin typeface="PT Mono" panose="02060509020205020204" pitchFamily="49" charset="77"/>
              </a:rPr>
              <a:t>#</a:t>
            </a:r>
            <a:r>
              <a:rPr lang="en-US" sz="2800" dirty="0" err="1">
                <a:solidFill>
                  <a:schemeClr val="accent1"/>
                </a:solidFill>
                <a:latin typeface="PT Mono" panose="02060509020205020204" pitchFamily="49" charset="77"/>
              </a:rPr>
              <a:t>fcfcfc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T Mono" panose="02060509020205020204" pitchFamily="49" charset="77"/>
              </a:rPr>
              <a:t>;</a:t>
            </a:r>
          </a:p>
          <a:p>
            <a:r>
              <a:rPr lang="en-US" sz="2800" dirty="0">
                <a:solidFill>
                  <a:schemeClr val="accent2"/>
                </a:solidFill>
                <a:latin typeface="PT Mono" panose="02060509020205020204" pitchFamily="49" charset="77"/>
              </a:rPr>
              <a:t>background-color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T Mono" panose="02060509020205020204" pitchFamily="49" charset="77"/>
              </a:rPr>
              <a:t>: </a:t>
            </a:r>
            <a:r>
              <a:rPr lang="en-US" sz="2800" dirty="0">
                <a:solidFill>
                  <a:schemeClr val="accent1"/>
                </a:solidFill>
                <a:latin typeface="PT Mono" panose="02060509020205020204" pitchFamily="49" charset="77"/>
              </a:rPr>
              <a:t>green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T Mono" panose="02060509020205020204" pitchFamily="49" charset="77"/>
              </a:rPr>
              <a:t>;</a:t>
            </a:r>
          </a:p>
          <a:p>
            <a:r>
              <a:rPr lang="en-US" sz="2800" dirty="0">
                <a:solidFill>
                  <a:schemeClr val="accent2"/>
                </a:solidFill>
                <a:latin typeface="PT Mono" panose="02060509020205020204" pitchFamily="49" charset="77"/>
              </a:rPr>
              <a:t>box-shadow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T Mono" panose="02060509020205020204" pitchFamily="49" charset="77"/>
              </a:rPr>
              <a:t>: </a:t>
            </a:r>
            <a:r>
              <a:rPr lang="en-US" sz="2800" dirty="0">
                <a:solidFill>
                  <a:schemeClr val="accent1"/>
                </a:solidFill>
                <a:latin typeface="PT Mono" panose="02060509020205020204" pitchFamily="49" charset="77"/>
              </a:rPr>
              <a:t>0px 0px 15px </a:t>
            </a:r>
            <a:r>
              <a:rPr lang="en-US" sz="2800" dirty="0" err="1">
                <a:solidFill>
                  <a:schemeClr val="accent1"/>
                </a:solidFill>
                <a:latin typeface="PT Mono" panose="02060509020205020204" pitchFamily="49" charset="77"/>
              </a:rPr>
              <a:t>rgba</a:t>
            </a:r>
            <a:r>
              <a:rPr lang="en-US" sz="2800" dirty="0">
                <a:solidFill>
                  <a:schemeClr val="accent1"/>
                </a:solidFill>
                <a:latin typeface="PT Mono" panose="02060509020205020204" pitchFamily="49" charset="77"/>
              </a:rPr>
              <a:t>(0, 0, 0, 0.2)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T Mono" panose="02060509020205020204" pitchFamily="49" charset="77"/>
              </a:rPr>
              <a:t>;</a:t>
            </a:r>
          </a:p>
          <a:p>
            <a:r>
              <a:rPr lang="en-US" sz="2800" dirty="0">
                <a:solidFill>
                  <a:schemeClr val="accent2"/>
                </a:solidFill>
                <a:latin typeface="PT Mono" panose="02060509020205020204" pitchFamily="49" charset="77"/>
              </a:rPr>
              <a:t>margin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T Mono" panose="02060509020205020204" pitchFamily="49" charset="77"/>
              </a:rPr>
              <a:t>: </a:t>
            </a:r>
            <a:r>
              <a:rPr lang="en-US" sz="2800" dirty="0">
                <a:solidFill>
                  <a:schemeClr val="accent1"/>
                </a:solidFill>
                <a:latin typeface="PT Mono" panose="02060509020205020204" pitchFamily="49" charset="77"/>
              </a:rPr>
              <a:t>7px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T Mono" panose="02060509020205020204" pitchFamily="49" charset="77"/>
              </a:rPr>
              <a:t>;</a:t>
            </a:r>
          </a:p>
          <a:p>
            <a:r>
              <a:rPr lang="en-US" sz="2800" dirty="0">
                <a:solidFill>
                  <a:schemeClr val="accent2"/>
                </a:solidFill>
                <a:latin typeface="PT Mono" panose="02060509020205020204" pitchFamily="49" charset="77"/>
              </a:rPr>
              <a:t>padding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T Mono" panose="02060509020205020204" pitchFamily="49" charset="77"/>
              </a:rPr>
              <a:t>: </a:t>
            </a:r>
            <a:r>
              <a:rPr lang="en-US" sz="2800" dirty="0">
                <a:solidFill>
                  <a:schemeClr val="accent1"/>
                </a:solidFill>
                <a:latin typeface="PT Mono" panose="02060509020205020204" pitchFamily="49" charset="77"/>
              </a:rPr>
              <a:t>25px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T Mono" panose="02060509020205020204" pitchFamily="49" charset="77"/>
              </a:rPr>
              <a:t>;</a:t>
            </a:r>
            <a:endParaRPr lang="ru-RU" sz="2800" dirty="0">
              <a:solidFill>
                <a:schemeClr val="tx1">
                  <a:lumMod val="85000"/>
                  <a:lumOff val="15000"/>
                </a:schemeClr>
              </a:solidFill>
              <a:latin typeface="PT Mono" panose="02060509020205020204" pitchFamily="49" charset="77"/>
            </a:endParaRPr>
          </a:p>
          <a:p>
            <a:r>
              <a:rPr lang="en-US" sz="2800" dirty="0">
                <a:solidFill>
                  <a:schemeClr val="accent2"/>
                </a:solidFill>
                <a:latin typeface="PT Mono" panose="02060509020205020204" pitchFamily="49" charset="77"/>
              </a:rPr>
              <a:t>font-family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T Mono" panose="02060509020205020204" pitchFamily="49" charset="77"/>
              </a:rPr>
              <a:t>: </a:t>
            </a:r>
            <a:r>
              <a:rPr lang="en-US" sz="2800" dirty="0">
                <a:solidFill>
                  <a:schemeClr val="accent1"/>
                </a:solidFill>
                <a:latin typeface="PT Mono" panose="02060509020205020204" pitchFamily="49" charset="77"/>
              </a:rPr>
              <a:t>'PT Sans', sans-serif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T Mono" panose="02060509020205020204" pitchFamily="49" charset="77"/>
              </a:rPr>
              <a:t>;</a:t>
            </a:r>
          </a:p>
          <a:p>
            <a:r>
              <a:rPr lang="en-US" sz="2800" dirty="0">
                <a:solidFill>
                  <a:schemeClr val="accent2"/>
                </a:solidFill>
                <a:latin typeface="PT Mono" panose="02060509020205020204" pitchFamily="49" charset="77"/>
              </a:rPr>
              <a:t>font-size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T Mono" panose="02060509020205020204" pitchFamily="49" charset="77"/>
              </a:rPr>
              <a:t>: </a:t>
            </a:r>
            <a:r>
              <a:rPr lang="en-US" sz="2800" dirty="0">
                <a:solidFill>
                  <a:schemeClr val="accent1"/>
                </a:solidFill>
                <a:latin typeface="PT Mono" panose="02060509020205020204" pitchFamily="49" charset="77"/>
              </a:rPr>
              <a:t>24px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T Mono" panose="02060509020205020204" pitchFamily="49" charset="77"/>
              </a:rPr>
              <a:t>;</a:t>
            </a:r>
          </a:p>
          <a:p>
            <a:r>
              <a:rPr lang="en-US" sz="2800" dirty="0">
                <a:solidFill>
                  <a:schemeClr val="accent2"/>
                </a:solidFill>
                <a:latin typeface="PT Mono" panose="02060509020205020204" pitchFamily="49" charset="77"/>
              </a:rPr>
              <a:t>cursor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T Mono" panose="02060509020205020204" pitchFamily="49" charset="77"/>
              </a:rPr>
              <a:t>: </a:t>
            </a:r>
            <a:r>
              <a:rPr lang="en-US" sz="2800" dirty="0">
                <a:solidFill>
                  <a:schemeClr val="accent1"/>
                </a:solidFill>
                <a:latin typeface="PT Mono" panose="02060509020205020204" pitchFamily="49" charset="77"/>
              </a:rPr>
              <a:t>pointer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T Mono" panose="02060509020205020204" pitchFamily="49" charset="77"/>
              </a:rPr>
              <a:t>;</a:t>
            </a:r>
          </a:p>
          <a:p>
            <a:r>
              <a:rPr lang="en-US" sz="2800" dirty="0">
                <a:solidFill>
                  <a:schemeClr val="accent2"/>
                </a:solidFill>
                <a:latin typeface="PT Mono" panose="02060509020205020204" pitchFamily="49" charset="77"/>
              </a:rPr>
              <a:t>border-radius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T Mono" panose="02060509020205020204" pitchFamily="49" charset="77"/>
              </a:rPr>
              <a:t>: </a:t>
            </a:r>
            <a:r>
              <a:rPr lang="en-US" sz="2800" dirty="0">
                <a:solidFill>
                  <a:schemeClr val="accent1"/>
                </a:solidFill>
                <a:latin typeface="PT Mono" panose="02060509020205020204" pitchFamily="49" charset="77"/>
              </a:rPr>
              <a:t>3px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T Mono" panose="02060509020205020204" pitchFamily="49" charset="77"/>
              </a:rPr>
              <a:t>;</a:t>
            </a:r>
          </a:p>
          <a:p>
            <a:r>
              <a:rPr lang="en-US" sz="2800" dirty="0">
                <a:solidFill>
                  <a:schemeClr val="accent2"/>
                </a:solidFill>
                <a:latin typeface="PT Mono" panose="02060509020205020204" pitchFamily="49" charset="77"/>
              </a:rPr>
              <a:t>text-align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T Mono" panose="02060509020205020204" pitchFamily="49" charset="77"/>
              </a:rPr>
              <a:t>: </a:t>
            </a:r>
            <a:r>
              <a:rPr lang="en-US" sz="2800" dirty="0">
                <a:solidFill>
                  <a:schemeClr val="accent1"/>
                </a:solidFill>
                <a:latin typeface="PT Mono" panose="02060509020205020204" pitchFamily="49" charset="77"/>
              </a:rPr>
              <a:t>right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T Mono" panose="02060509020205020204" pitchFamily="49" charset="77"/>
              </a:rPr>
              <a:t>;</a:t>
            </a:r>
          </a:p>
          <a:p>
            <a:r>
              <a:rPr lang="en-US" sz="2800" dirty="0">
                <a:solidFill>
                  <a:schemeClr val="accent3"/>
                </a:solidFill>
                <a:latin typeface="PT Mono" panose="02060509020205020204" pitchFamily="49" charset="77"/>
              </a:rPr>
              <a:t>// and many many more</a:t>
            </a:r>
            <a:endParaRPr lang="ru-RU" sz="2800" dirty="0">
              <a:solidFill>
                <a:schemeClr val="accent3"/>
              </a:solidFill>
              <a:latin typeface="PT Mono" panose="02060509020205020204" pitchFamily="49" charset="7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BF51793-3712-764F-B0A4-5F01208A0E6C}"/>
              </a:ext>
            </a:extLst>
          </p:cNvPr>
          <p:cNvSpPr/>
          <p:nvPr/>
        </p:nvSpPr>
        <p:spPr>
          <a:xfrm>
            <a:off x="567559" y="3350828"/>
            <a:ext cx="2385848" cy="376514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05431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E88BBB6-AB3B-2741-9BC9-3ACA856C368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course teaser</a:t>
            </a:r>
            <a:endParaRPr lang="ru-RU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EEE7622-6563-1D40-8F24-C3D6BE494B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8110" y="1482327"/>
            <a:ext cx="4495780" cy="3893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26147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F42E567-1F0B-BE47-A4B5-30A771696BA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ru-RU" dirty="0"/>
              <a:t>многообразие свойств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43B116-F091-AB42-B95B-C8AA28E66F92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err="1"/>
              <a:t>properties.css</a:t>
            </a:r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58F3208-9E8B-1749-A8F6-428BEA23F276}"/>
              </a:ext>
            </a:extLst>
          </p:cNvPr>
          <p:cNvSpPr txBox="1"/>
          <p:nvPr/>
        </p:nvSpPr>
        <p:spPr>
          <a:xfrm>
            <a:off x="459826" y="672662"/>
            <a:ext cx="11272345" cy="5415677"/>
          </a:xfrm>
          <a:prstGeom prst="roundRect">
            <a:avLst>
              <a:gd name="adj" fmla="val 1988"/>
            </a:avLst>
          </a:prstGeom>
          <a:solidFill>
            <a:srgbClr val="F9F9F9"/>
          </a:solidFill>
          <a:ln>
            <a:noFill/>
          </a:ln>
        </p:spPr>
        <p:style>
          <a:lnRef idx="0">
            <a:scrgbClr r="0" g="0" b="0"/>
          </a:lnRef>
          <a:fillRef idx="1003">
            <a:schemeClr val="lt2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2"/>
                </a:solidFill>
                <a:latin typeface="PT Mono" panose="02060509020205020204" pitchFamily="49" charset="77"/>
              </a:rPr>
              <a:t>width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T Mono" panose="02060509020205020204" pitchFamily="49" charset="77"/>
              </a:rPr>
              <a:t>: </a:t>
            </a:r>
            <a:r>
              <a:rPr lang="en-US" sz="2800" dirty="0">
                <a:solidFill>
                  <a:schemeClr val="accent1"/>
                </a:solidFill>
                <a:latin typeface="PT Mono" panose="02060509020205020204" pitchFamily="49" charset="77"/>
              </a:rPr>
              <a:t>768px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T Mono" panose="02060509020205020204" pitchFamily="49" charset="77"/>
              </a:rPr>
              <a:t>;</a:t>
            </a:r>
          </a:p>
          <a:p>
            <a:r>
              <a:rPr lang="en-US" sz="2800" dirty="0">
                <a:solidFill>
                  <a:schemeClr val="accent2"/>
                </a:solidFill>
                <a:latin typeface="PT Mono" panose="02060509020205020204" pitchFamily="49" charset="77"/>
              </a:rPr>
              <a:t>color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T Mono" panose="02060509020205020204" pitchFamily="49" charset="77"/>
              </a:rPr>
              <a:t>: </a:t>
            </a:r>
            <a:r>
              <a:rPr lang="en-US" sz="2800" dirty="0">
                <a:solidFill>
                  <a:schemeClr val="accent1"/>
                </a:solidFill>
                <a:latin typeface="PT Mono" panose="02060509020205020204" pitchFamily="49" charset="77"/>
              </a:rPr>
              <a:t>#</a:t>
            </a:r>
            <a:r>
              <a:rPr lang="en-US" sz="2800" dirty="0" err="1">
                <a:solidFill>
                  <a:schemeClr val="accent1"/>
                </a:solidFill>
                <a:latin typeface="PT Mono" panose="02060509020205020204" pitchFamily="49" charset="77"/>
              </a:rPr>
              <a:t>fcfcfc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T Mono" panose="02060509020205020204" pitchFamily="49" charset="77"/>
              </a:rPr>
              <a:t>;</a:t>
            </a:r>
          </a:p>
          <a:p>
            <a:r>
              <a:rPr lang="en-US" sz="2800" dirty="0">
                <a:solidFill>
                  <a:schemeClr val="accent2"/>
                </a:solidFill>
                <a:latin typeface="PT Mono" panose="02060509020205020204" pitchFamily="49" charset="77"/>
              </a:rPr>
              <a:t>background-color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T Mono" panose="02060509020205020204" pitchFamily="49" charset="77"/>
              </a:rPr>
              <a:t>: </a:t>
            </a:r>
            <a:r>
              <a:rPr lang="en-US" sz="2800" dirty="0">
                <a:solidFill>
                  <a:schemeClr val="accent1"/>
                </a:solidFill>
                <a:latin typeface="PT Mono" panose="02060509020205020204" pitchFamily="49" charset="77"/>
              </a:rPr>
              <a:t>green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T Mono" panose="02060509020205020204" pitchFamily="49" charset="77"/>
              </a:rPr>
              <a:t>;</a:t>
            </a:r>
          </a:p>
          <a:p>
            <a:r>
              <a:rPr lang="en-US" sz="2800" dirty="0">
                <a:solidFill>
                  <a:schemeClr val="accent2"/>
                </a:solidFill>
                <a:latin typeface="PT Mono" panose="02060509020205020204" pitchFamily="49" charset="77"/>
              </a:rPr>
              <a:t>box-shadow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T Mono" panose="02060509020205020204" pitchFamily="49" charset="77"/>
              </a:rPr>
              <a:t>: </a:t>
            </a:r>
            <a:r>
              <a:rPr lang="en-US" sz="2800" dirty="0">
                <a:solidFill>
                  <a:schemeClr val="accent1"/>
                </a:solidFill>
                <a:latin typeface="PT Mono" panose="02060509020205020204" pitchFamily="49" charset="77"/>
              </a:rPr>
              <a:t>0px 0px 15px </a:t>
            </a:r>
            <a:r>
              <a:rPr lang="en-US" sz="2800" dirty="0" err="1">
                <a:solidFill>
                  <a:schemeClr val="accent1"/>
                </a:solidFill>
                <a:latin typeface="PT Mono" panose="02060509020205020204" pitchFamily="49" charset="77"/>
              </a:rPr>
              <a:t>rgba</a:t>
            </a:r>
            <a:r>
              <a:rPr lang="en-US" sz="2800" dirty="0">
                <a:solidFill>
                  <a:schemeClr val="accent1"/>
                </a:solidFill>
                <a:latin typeface="PT Mono" panose="02060509020205020204" pitchFamily="49" charset="77"/>
              </a:rPr>
              <a:t>(0, 0, 0, 0.2)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T Mono" panose="02060509020205020204" pitchFamily="49" charset="77"/>
              </a:rPr>
              <a:t>;</a:t>
            </a:r>
          </a:p>
          <a:p>
            <a:r>
              <a:rPr lang="en-US" sz="2800" dirty="0">
                <a:solidFill>
                  <a:schemeClr val="accent2"/>
                </a:solidFill>
                <a:latin typeface="PT Mono" panose="02060509020205020204" pitchFamily="49" charset="77"/>
              </a:rPr>
              <a:t>margin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T Mono" panose="02060509020205020204" pitchFamily="49" charset="77"/>
              </a:rPr>
              <a:t>: </a:t>
            </a:r>
            <a:r>
              <a:rPr lang="en-US" sz="2800" dirty="0">
                <a:solidFill>
                  <a:schemeClr val="accent1"/>
                </a:solidFill>
                <a:latin typeface="PT Mono" panose="02060509020205020204" pitchFamily="49" charset="77"/>
              </a:rPr>
              <a:t>7px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T Mono" panose="02060509020205020204" pitchFamily="49" charset="77"/>
              </a:rPr>
              <a:t>;</a:t>
            </a:r>
          </a:p>
          <a:p>
            <a:r>
              <a:rPr lang="en-US" sz="2800" dirty="0">
                <a:solidFill>
                  <a:schemeClr val="accent2"/>
                </a:solidFill>
                <a:latin typeface="PT Mono" panose="02060509020205020204" pitchFamily="49" charset="77"/>
              </a:rPr>
              <a:t>padding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T Mono" panose="02060509020205020204" pitchFamily="49" charset="77"/>
              </a:rPr>
              <a:t>: </a:t>
            </a:r>
            <a:r>
              <a:rPr lang="en-US" sz="2800" dirty="0">
                <a:solidFill>
                  <a:schemeClr val="accent1"/>
                </a:solidFill>
                <a:latin typeface="PT Mono" panose="02060509020205020204" pitchFamily="49" charset="77"/>
              </a:rPr>
              <a:t>25px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T Mono" panose="02060509020205020204" pitchFamily="49" charset="77"/>
              </a:rPr>
              <a:t>;</a:t>
            </a:r>
            <a:endParaRPr lang="ru-RU" sz="2800" dirty="0">
              <a:solidFill>
                <a:schemeClr val="tx1">
                  <a:lumMod val="85000"/>
                  <a:lumOff val="15000"/>
                </a:schemeClr>
              </a:solidFill>
              <a:latin typeface="PT Mono" panose="02060509020205020204" pitchFamily="49" charset="77"/>
            </a:endParaRPr>
          </a:p>
          <a:p>
            <a:r>
              <a:rPr lang="en-US" sz="2800" dirty="0">
                <a:solidFill>
                  <a:schemeClr val="accent2"/>
                </a:solidFill>
                <a:latin typeface="PT Mono" panose="02060509020205020204" pitchFamily="49" charset="77"/>
              </a:rPr>
              <a:t>font-family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T Mono" panose="02060509020205020204" pitchFamily="49" charset="77"/>
              </a:rPr>
              <a:t>: </a:t>
            </a:r>
            <a:r>
              <a:rPr lang="en-US" sz="2800" dirty="0">
                <a:solidFill>
                  <a:schemeClr val="accent1"/>
                </a:solidFill>
                <a:latin typeface="PT Mono" panose="02060509020205020204" pitchFamily="49" charset="77"/>
              </a:rPr>
              <a:t>'PT Sans', sans-serif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T Mono" panose="02060509020205020204" pitchFamily="49" charset="77"/>
              </a:rPr>
              <a:t>;</a:t>
            </a:r>
          </a:p>
          <a:p>
            <a:r>
              <a:rPr lang="en-US" sz="2800" dirty="0">
                <a:solidFill>
                  <a:schemeClr val="accent2"/>
                </a:solidFill>
                <a:latin typeface="PT Mono" panose="02060509020205020204" pitchFamily="49" charset="77"/>
              </a:rPr>
              <a:t>font-size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T Mono" panose="02060509020205020204" pitchFamily="49" charset="77"/>
              </a:rPr>
              <a:t>: </a:t>
            </a:r>
            <a:r>
              <a:rPr lang="en-US" sz="2800" dirty="0">
                <a:solidFill>
                  <a:schemeClr val="accent1"/>
                </a:solidFill>
                <a:latin typeface="PT Mono" panose="02060509020205020204" pitchFamily="49" charset="77"/>
              </a:rPr>
              <a:t>24px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T Mono" panose="02060509020205020204" pitchFamily="49" charset="77"/>
              </a:rPr>
              <a:t>;</a:t>
            </a:r>
          </a:p>
          <a:p>
            <a:r>
              <a:rPr lang="en-US" sz="2800" dirty="0">
                <a:solidFill>
                  <a:schemeClr val="accent2"/>
                </a:solidFill>
                <a:latin typeface="PT Mono" panose="02060509020205020204" pitchFamily="49" charset="77"/>
              </a:rPr>
              <a:t>cursor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T Mono" panose="02060509020205020204" pitchFamily="49" charset="77"/>
              </a:rPr>
              <a:t>: </a:t>
            </a:r>
            <a:r>
              <a:rPr lang="en-US" sz="2800" dirty="0">
                <a:solidFill>
                  <a:schemeClr val="accent1"/>
                </a:solidFill>
                <a:latin typeface="PT Mono" panose="02060509020205020204" pitchFamily="49" charset="77"/>
              </a:rPr>
              <a:t>pointer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T Mono" panose="02060509020205020204" pitchFamily="49" charset="77"/>
              </a:rPr>
              <a:t>;</a:t>
            </a:r>
          </a:p>
          <a:p>
            <a:r>
              <a:rPr lang="en-US" sz="2800" dirty="0">
                <a:solidFill>
                  <a:schemeClr val="accent2"/>
                </a:solidFill>
                <a:latin typeface="PT Mono" panose="02060509020205020204" pitchFamily="49" charset="77"/>
              </a:rPr>
              <a:t>border-radius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T Mono" panose="02060509020205020204" pitchFamily="49" charset="77"/>
              </a:rPr>
              <a:t>: </a:t>
            </a:r>
            <a:r>
              <a:rPr lang="en-US" sz="2800" dirty="0">
                <a:solidFill>
                  <a:schemeClr val="accent1"/>
                </a:solidFill>
                <a:latin typeface="PT Mono" panose="02060509020205020204" pitchFamily="49" charset="77"/>
              </a:rPr>
              <a:t>3px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T Mono" panose="02060509020205020204" pitchFamily="49" charset="77"/>
              </a:rPr>
              <a:t>;</a:t>
            </a:r>
          </a:p>
          <a:p>
            <a:r>
              <a:rPr lang="en-US" sz="2800" dirty="0">
                <a:solidFill>
                  <a:schemeClr val="accent2"/>
                </a:solidFill>
                <a:latin typeface="PT Mono" panose="02060509020205020204" pitchFamily="49" charset="77"/>
              </a:rPr>
              <a:t>text-align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T Mono" panose="02060509020205020204" pitchFamily="49" charset="77"/>
              </a:rPr>
              <a:t>: </a:t>
            </a:r>
            <a:r>
              <a:rPr lang="en-US" sz="2800" dirty="0">
                <a:solidFill>
                  <a:schemeClr val="accent1"/>
                </a:solidFill>
                <a:latin typeface="PT Mono" panose="02060509020205020204" pitchFamily="49" charset="77"/>
              </a:rPr>
              <a:t>right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T Mono" panose="02060509020205020204" pitchFamily="49" charset="77"/>
              </a:rPr>
              <a:t>;</a:t>
            </a:r>
          </a:p>
          <a:p>
            <a:r>
              <a:rPr lang="en-US" sz="2800" dirty="0">
                <a:solidFill>
                  <a:schemeClr val="accent3"/>
                </a:solidFill>
                <a:latin typeface="PT Mono" panose="02060509020205020204" pitchFamily="49" charset="77"/>
              </a:rPr>
              <a:t>// and many many more</a:t>
            </a:r>
            <a:endParaRPr lang="ru-RU" sz="2800" dirty="0">
              <a:solidFill>
                <a:schemeClr val="accent3"/>
              </a:solidFill>
              <a:latin typeface="PT Mono" panose="02060509020205020204" pitchFamily="49" charset="7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BF51793-3712-764F-B0A4-5F01208A0E6C}"/>
              </a:ext>
            </a:extLst>
          </p:cNvPr>
          <p:cNvSpPr/>
          <p:nvPr/>
        </p:nvSpPr>
        <p:spPr>
          <a:xfrm>
            <a:off x="567559" y="3771242"/>
            <a:ext cx="1975944" cy="376514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1997394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F42E567-1F0B-BE47-A4B5-30A771696BA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ru-RU" dirty="0"/>
              <a:t>многообразие свойств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43B116-F091-AB42-B95B-C8AA28E66F92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err="1"/>
              <a:t>properties.css</a:t>
            </a:r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58F3208-9E8B-1749-A8F6-428BEA23F276}"/>
              </a:ext>
            </a:extLst>
          </p:cNvPr>
          <p:cNvSpPr txBox="1"/>
          <p:nvPr/>
        </p:nvSpPr>
        <p:spPr>
          <a:xfrm>
            <a:off x="459826" y="672662"/>
            <a:ext cx="11272345" cy="5415677"/>
          </a:xfrm>
          <a:prstGeom prst="roundRect">
            <a:avLst>
              <a:gd name="adj" fmla="val 1988"/>
            </a:avLst>
          </a:prstGeom>
          <a:solidFill>
            <a:srgbClr val="F9F9F9"/>
          </a:solidFill>
          <a:ln>
            <a:noFill/>
          </a:ln>
        </p:spPr>
        <p:style>
          <a:lnRef idx="0">
            <a:scrgbClr r="0" g="0" b="0"/>
          </a:lnRef>
          <a:fillRef idx="1003">
            <a:schemeClr val="lt2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2"/>
                </a:solidFill>
                <a:latin typeface="PT Mono" panose="02060509020205020204" pitchFamily="49" charset="77"/>
              </a:rPr>
              <a:t>width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T Mono" panose="02060509020205020204" pitchFamily="49" charset="77"/>
              </a:rPr>
              <a:t>: </a:t>
            </a:r>
            <a:r>
              <a:rPr lang="en-US" sz="2800" dirty="0">
                <a:solidFill>
                  <a:schemeClr val="accent1"/>
                </a:solidFill>
                <a:latin typeface="PT Mono" panose="02060509020205020204" pitchFamily="49" charset="77"/>
              </a:rPr>
              <a:t>768px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T Mono" panose="02060509020205020204" pitchFamily="49" charset="77"/>
              </a:rPr>
              <a:t>;</a:t>
            </a:r>
          </a:p>
          <a:p>
            <a:r>
              <a:rPr lang="en-US" sz="2800" dirty="0">
                <a:solidFill>
                  <a:schemeClr val="accent2"/>
                </a:solidFill>
                <a:latin typeface="PT Mono" panose="02060509020205020204" pitchFamily="49" charset="77"/>
              </a:rPr>
              <a:t>color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T Mono" panose="02060509020205020204" pitchFamily="49" charset="77"/>
              </a:rPr>
              <a:t>: </a:t>
            </a:r>
            <a:r>
              <a:rPr lang="en-US" sz="2800" dirty="0">
                <a:solidFill>
                  <a:schemeClr val="accent1"/>
                </a:solidFill>
                <a:latin typeface="PT Mono" panose="02060509020205020204" pitchFamily="49" charset="77"/>
              </a:rPr>
              <a:t>#</a:t>
            </a:r>
            <a:r>
              <a:rPr lang="en-US" sz="2800" dirty="0" err="1">
                <a:solidFill>
                  <a:schemeClr val="accent1"/>
                </a:solidFill>
                <a:latin typeface="PT Mono" panose="02060509020205020204" pitchFamily="49" charset="77"/>
              </a:rPr>
              <a:t>fcfcfc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T Mono" panose="02060509020205020204" pitchFamily="49" charset="77"/>
              </a:rPr>
              <a:t>;</a:t>
            </a:r>
          </a:p>
          <a:p>
            <a:r>
              <a:rPr lang="en-US" sz="2800" dirty="0">
                <a:solidFill>
                  <a:schemeClr val="accent2"/>
                </a:solidFill>
                <a:latin typeface="PT Mono" panose="02060509020205020204" pitchFamily="49" charset="77"/>
              </a:rPr>
              <a:t>background-color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T Mono" panose="02060509020205020204" pitchFamily="49" charset="77"/>
              </a:rPr>
              <a:t>: </a:t>
            </a:r>
            <a:r>
              <a:rPr lang="en-US" sz="2800" dirty="0">
                <a:solidFill>
                  <a:schemeClr val="accent1"/>
                </a:solidFill>
                <a:latin typeface="PT Mono" panose="02060509020205020204" pitchFamily="49" charset="77"/>
              </a:rPr>
              <a:t>green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T Mono" panose="02060509020205020204" pitchFamily="49" charset="77"/>
              </a:rPr>
              <a:t>;</a:t>
            </a:r>
          </a:p>
          <a:p>
            <a:r>
              <a:rPr lang="en-US" sz="2800" dirty="0">
                <a:solidFill>
                  <a:schemeClr val="accent2"/>
                </a:solidFill>
                <a:latin typeface="PT Mono" panose="02060509020205020204" pitchFamily="49" charset="77"/>
              </a:rPr>
              <a:t>box-shadow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T Mono" panose="02060509020205020204" pitchFamily="49" charset="77"/>
              </a:rPr>
              <a:t>: </a:t>
            </a:r>
            <a:r>
              <a:rPr lang="en-US" sz="2800" dirty="0">
                <a:solidFill>
                  <a:schemeClr val="accent1"/>
                </a:solidFill>
                <a:latin typeface="PT Mono" panose="02060509020205020204" pitchFamily="49" charset="77"/>
              </a:rPr>
              <a:t>0px 0px 15px </a:t>
            </a:r>
            <a:r>
              <a:rPr lang="en-US" sz="2800" dirty="0" err="1">
                <a:solidFill>
                  <a:schemeClr val="accent1"/>
                </a:solidFill>
                <a:latin typeface="PT Mono" panose="02060509020205020204" pitchFamily="49" charset="77"/>
              </a:rPr>
              <a:t>rgba</a:t>
            </a:r>
            <a:r>
              <a:rPr lang="en-US" sz="2800" dirty="0">
                <a:solidFill>
                  <a:schemeClr val="accent1"/>
                </a:solidFill>
                <a:latin typeface="PT Mono" panose="02060509020205020204" pitchFamily="49" charset="77"/>
              </a:rPr>
              <a:t>(0, 0, 0, 0.2)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T Mono" panose="02060509020205020204" pitchFamily="49" charset="77"/>
              </a:rPr>
              <a:t>;</a:t>
            </a:r>
          </a:p>
          <a:p>
            <a:r>
              <a:rPr lang="en-US" sz="2800" dirty="0">
                <a:solidFill>
                  <a:schemeClr val="accent2"/>
                </a:solidFill>
                <a:latin typeface="PT Mono" panose="02060509020205020204" pitchFamily="49" charset="77"/>
              </a:rPr>
              <a:t>margin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T Mono" panose="02060509020205020204" pitchFamily="49" charset="77"/>
              </a:rPr>
              <a:t>: </a:t>
            </a:r>
            <a:r>
              <a:rPr lang="en-US" sz="2800" dirty="0">
                <a:solidFill>
                  <a:schemeClr val="accent1"/>
                </a:solidFill>
                <a:latin typeface="PT Mono" panose="02060509020205020204" pitchFamily="49" charset="77"/>
              </a:rPr>
              <a:t>7px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T Mono" panose="02060509020205020204" pitchFamily="49" charset="77"/>
              </a:rPr>
              <a:t>;</a:t>
            </a:r>
          </a:p>
          <a:p>
            <a:r>
              <a:rPr lang="en-US" sz="2800" dirty="0">
                <a:solidFill>
                  <a:schemeClr val="accent2"/>
                </a:solidFill>
                <a:latin typeface="PT Mono" panose="02060509020205020204" pitchFamily="49" charset="77"/>
              </a:rPr>
              <a:t>padding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T Mono" panose="02060509020205020204" pitchFamily="49" charset="77"/>
              </a:rPr>
              <a:t>: </a:t>
            </a:r>
            <a:r>
              <a:rPr lang="en-US" sz="2800" dirty="0">
                <a:solidFill>
                  <a:schemeClr val="accent1"/>
                </a:solidFill>
                <a:latin typeface="PT Mono" panose="02060509020205020204" pitchFamily="49" charset="77"/>
              </a:rPr>
              <a:t>25px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T Mono" panose="02060509020205020204" pitchFamily="49" charset="77"/>
              </a:rPr>
              <a:t>;</a:t>
            </a:r>
            <a:endParaRPr lang="ru-RU" sz="2800" dirty="0">
              <a:solidFill>
                <a:schemeClr val="tx1">
                  <a:lumMod val="85000"/>
                  <a:lumOff val="15000"/>
                </a:schemeClr>
              </a:solidFill>
              <a:latin typeface="PT Mono" panose="02060509020205020204" pitchFamily="49" charset="77"/>
            </a:endParaRPr>
          </a:p>
          <a:p>
            <a:r>
              <a:rPr lang="en-US" sz="2800" dirty="0">
                <a:solidFill>
                  <a:schemeClr val="accent2"/>
                </a:solidFill>
                <a:latin typeface="PT Mono" panose="02060509020205020204" pitchFamily="49" charset="77"/>
              </a:rPr>
              <a:t>font-family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T Mono" panose="02060509020205020204" pitchFamily="49" charset="77"/>
              </a:rPr>
              <a:t>: </a:t>
            </a:r>
            <a:r>
              <a:rPr lang="en-US" sz="2800" dirty="0">
                <a:solidFill>
                  <a:schemeClr val="accent1"/>
                </a:solidFill>
                <a:latin typeface="PT Mono" panose="02060509020205020204" pitchFamily="49" charset="77"/>
              </a:rPr>
              <a:t>'PT Sans', sans-serif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T Mono" panose="02060509020205020204" pitchFamily="49" charset="77"/>
              </a:rPr>
              <a:t>;</a:t>
            </a:r>
          </a:p>
          <a:p>
            <a:r>
              <a:rPr lang="en-US" sz="2800" dirty="0">
                <a:solidFill>
                  <a:schemeClr val="accent2"/>
                </a:solidFill>
                <a:latin typeface="PT Mono" panose="02060509020205020204" pitchFamily="49" charset="77"/>
              </a:rPr>
              <a:t>font-size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T Mono" panose="02060509020205020204" pitchFamily="49" charset="77"/>
              </a:rPr>
              <a:t>: </a:t>
            </a:r>
            <a:r>
              <a:rPr lang="en-US" sz="2800" dirty="0">
                <a:solidFill>
                  <a:schemeClr val="accent1"/>
                </a:solidFill>
                <a:latin typeface="PT Mono" panose="02060509020205020204" pitchFamily="49" charset="77"/>
              </a:rPr>
              <a:t>24px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T Mono" panose="02060509020205020204" pitchFamily="49" charset="77"/>
              </a:rPr>
              <a:t>;</a:t>
            </a:r>
          </a:p>
          <a:p>
            <a:r>
              <a:rPr lang="en-US" sz="2800" dirty="0">
                <a:solidFill>
                  <a:schemeClr val="accent2"/>
                </a:solidFill>
                <a:latin typeface="PT Mono" panose="02060509020205020204" pitchFamily="49" charset="77"/>
              </a:rPr>
              <a:t>cursor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T Mono" panose="02060509020205020204" pitchFamily="49" charset="77"/>
              </a:rPr>
              <a:t>: </a:t>
            </a:r>
            <a:r>
              <a:rPr lang="en-US" sz="2800" dirty="0">
                <a:solidFill>
                  <a:schemeClr val="accent1"/>
                </a:solidFill>
                <a:latin typeface="PT Mono" panose="02060509020205020204" pitchFamily="49" charset="77"/>
              </a:rPr>
              <a:t>pointer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T Mono" panose="02060509020205020204" pitchFamily="49" charset="77"/>
              </a:rPr>
              <a:t>;</a:t>
            </a:r>
          </a:p>
          <a:p>
            <a:r>
              <a:rPr lang="en-US" sz="2800" dirty="0">
                <a:solidFill>
                  <a:schemeClr val="accent2"/>
                </a:solidFill>
                <a:latin typeface="PT Mono" panose="02060509020205020204" pitchFamily="49" charset="77"/>
              </a:rPr>
              <a:t>border-radius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T Mono" panose="02060509020205020204" pitchFamily="49" charset="77"/>
              </a:rPr>
              <a:t>: </a:t>
            </a:r>
            <a:r>
              <a:rPr lang="en-US" sz="2800" dirty="0">
                <a:solidFill>
                  <a:schemeClr val="accent1"/>
                </a:solidFill>
                <a:latin typeface="PT Mono" panose="02060509020205020204" pitchFamily="49" charset="77"/>
              </a:rPr>
              <a:t>3px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T Mono" panose="02060509020205020204" pitchFamily="49" charset="77"/>
              </a:rPr>
              <a:t>;</a:t>
            </a:r>
          </a:p>
          <a:p>
            <a:r>
              <a:rPr lang="en-US" sz="2800" dirty="0">
                <a:solidFill>
                  <a:schemeClr val="accent2"/>
                </a:solidFill>
                <a:latin typeface="PT Mono" panose="02060509020205020204" pitchFamily="49" charset="77"/>
              </a:rPr>
              <a:t>text-align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T Mono" panose="02060509020205020204" pitchFamily="49" charset="77"/>
              </a:rPr>
              <a:t>: </a:t>
            </a:r>
            <a:r>
              <a:rPr lang="en-US" sz="2800" dirty="0">
                <a:solidFill>
                  <a:schemeClr val="accent1"/>
                </a:solidFill>
                <a:latin typeface="PT Mono" panose="02060509020205020204" pitchFamily="49" charset="77"/>
              </a:rPr>
              <a:t>right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T Mono" panose="02060509020205020204" pitchFamily="49" charset="77"/>
              </a:rPr>
              <a:t>;</a:t>
            </a:r>
          </a:p>
          <a:p>
            <a:r>
              <a:rPr lang="en-US" sz="2800" dirty="0">
                <a:solidFill>
                  <a:schemeClr val="accent3"/>
                </a:solidFill>
                <a:latin typeface="PT Mono" panose="02060509020205020204" pitchFamily="49" charset="77"/>
              </a:rPr>
              <a:t>// and many many more</a:t>
            </a:r>
            <a:endParaRPr lang="ru-RU" sz="2800" dirty="0">
              <a:solidFill>
                <a:schemeClr val="accent3"/>
              </a:solidFill>
              <a:latin typeface="PT Mono" panose="02060509020205020204" pitchFamily="49" charset="7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BF51793-3712-764F-B0A4-5F01208A0E6C}"/>
              </a:ext>
            </a:extLst>
          </p:cNvPr>
          <p:cNvSpPr/>
          <p:nvPr/>
        </p:nvSpPr>
        <p:spPr>
          <a:xfrm>
            <a:off x="557049" y="4202166"/>
            <a:ext cx="1334813" cy="376514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0013479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F42E567-1F0B-BE47-A4B5-30A771696BA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ru-RU" dirty="0"/>
              <a:t>многообразие свойств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43B116-F091-AB42-B95B-C8AA28E66F92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err="1"/>
              <a:t>properties.css</a:t>
            </a:r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58F3208-9E8B-1749-A8F6-428BEA23F276}"/>
              </a:ext>
            </a:extLst>
          </p:cNvPr>
          <p:cNvSpPr txBox="1"/>
          <p:nvPr/>
        </p:nvSpPr>
        <p:spPr>
          <a:xfrm>
            <a:off x="459826" y="672662"/>
            <a:ext cx="11272345" cy="5415677"/>
          </a:xfrm>
          <a:prstGeom prst="roundRect">
            <a:avLst>
              <a:gd name="adj" fmla="val 1988"/>
            </a:avLst>
          </a:prstGeom>
          <a:solidFill>
            <a:srgbClr val="F9F9F9"/>
          </a:solidFill>
          <a:ln>
            <a:noFill/>
          </a:ln>
        </p:spPr>
        <p:style>
          <a:lnRef idx="0">
            <a:scrgbClr r="0" g="0" b="0"/>
          </a:lnRef>
          <a:fillRef idx="1003">
            <a:schemeClr val="lt2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2"/>
                </a:solidFill>
                <a:latin typeface="PT Mono" panose="02060509020205020204" pitchFamily="49" charset="77"/>
              </a:rPr>
              <a:t>width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T Mono" panose="02060509020205020204" pitchFamily="49" charset="77"/>
              </a:rPr>
              <a:t>: </a:t>
            </a:r>
            <a:r>
              <a:rPr lang="en-US" sz="2800" dirty="0">
                <a:solidFill>
                  <a:schemeClr val="accent1"/>
                </a:solidFill>
                <a:latin typeface="PT Mono" panose="02060509020205020204" pitchFamily="49" charset="77"/>
              </a:rPr>
              <a:t>768px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T Mono" panose="02060509020205020204" pitchFamily="49" charset="77"/>
              </a:rPr>
              <a:t>;</a:t>
            </a:r>
          </a:p>
          <a:p>
            <a:r>
              <a:rPr lang="en-US" sz="2800" dirty="0">
                <a:solidFill>
                  <a:schemeClr val="accent2"/>
                </a:solidFill>
                <a:latin typeface="PT Mono" panose="02060509020205020204" pitchFamily="49" charset="77"/>
              </a:rPr>
              <a:t>color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T Mono" panose="02060509020205020204" pitchFamily="49" charset="77"/>
              </a:rPr>
              <a:t>: </a:t>
            </a:r>
            <a:r>
              <a:rPr lang="en-US" sz="2800" dirty="0">
                <a:solidFill>
                  <a:schemeClr val="accent1"/>
                </a:solidFill>
                <a:latin typeface="PT Mono" panose="02060509020205020204" pitchFamily="49" charset="77"/>
              </a:rPr>
              <a:t>#</a:t>
            </a:r>
            <a:r>
              <a:rPr lang="en-US" sz="2800" dirty="0" err="1">
                <a:solidFill>
                  <a:schemeClr val="accent1"/>
                </a:solidFill>
                <a:latin typeface="PT Mono" panose="02060509020205020204" pitchFamily="49" charset="77"/>
              </a:rPr>
              <a:t>fcfcfc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T Mono" panose="02060509020205020204" pitchFamily="49" charset="77"/>
              </a:rPr>
              <a:t>;</a:t>
            </a:r>
          </a:p>
          <a:p>
            <a:r>
              <a:rPr lang="en-US" sz="2800" dirty="0">
                <a:solidFill>
                  <a:schemeClr val="accent2"/>
                </a:solidFill>
                <a:latin typeface="PT Mono" panose="02060509020205020204" pitchFamily="49" charset="77"/>
              </a:rPr>
              <a:t>background-color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T Mono" panose="02060509020205020204" pitchFamily="49" charset="77"/>
              </a:rPr>
              <a:t>: </a:t>
            </a:r>
            <a:r>
              <a:rPr lang="en-US" sz="2800" dirty="0">
                <a:solidFill>
                  <a:schemeClr val="accent1"/>
                </a:solidFill>
                <a:latin typeface="PT Mono" panose="02060509020205020204" pitchFamily="49" charset="77"/>
              </a:rPr>
              <a:t>green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T Mono" panose="02060509020205020204" pitchFamily="49" charset="77"/>
              </a:rPr>
              <a:t>;</a:t>
            </a:r>
          </a:p>
          <a:p>
            <a:r>
              <a:rPr lang="en-US" sz="2800" dirty="0">
                <a:solidFill>
                  <a:schemeClr val="accent2"/>
                </a:solidFill>
                <a:latin typeface="PT Mono" panose="02060509020205020204" pitchFamily="49" charset="77"/>
              </a:rPr>
              <a:t>box-shadow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T Mono" panose="02060509020205020204" pitchFamily="49" charset="77"/>
              </a:rPr>
              <a:t>: </a:t>
            </a:r>
            <a:r>
              <a:rPr lang="en-US" sz="2800" dirty="0">
                <a:solidFill>
                  <a:schemeClr val="accent1"/>
                </a:solidFill>
                <a:latin typeface="PT Mono" panose="02060509020205020204" pitchFamily="49" charset="77"/>
              </a:rPr>
              <a:t>0px 0px 15px </a:t>
            </a:r>
            <a:r>
              <a:rPr lang="en-US" sz="2800" dirty="0" err="1">
                <a:solidFill>
                  <a:schemeClr val="accent1"/>
                </a:solidFill>
                <a:latin typeface="PT Mono" panose="02060509020205020204" pitchFamily="49" charset="77"/>
              </a:rPr>
              <a:t>rgba</a:t>
            </a:r>
            <a:r>
              <a:rPr lang="en-US" sz="2800" dirty="0">
                <a:solidFill>
                  <a:schemeClr val="accent1"/>
                </a:solidFill>
                <a:latin typeface="PT Mono" panose="02060509020205020204" pitchFamily="49" charset="77"/>
              </a:rPr>
              <a:t>(0, 0, 0, 0.2)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T Mono" panose="02060509020205020204" pitchFamily="49" charset="77"/>
              </a:rPr>
              <a:t>;</a:t>
            </a:r>
          </a:p>
          <a:p>
            <a:r>
              <a:rPr lang="en-US" sz="2800" dirty="0">
                <a:solidFill>
                  <a:schemeClr val="accent2"/>
                </a:solidFill>
                <a:latin typeface="PT Mono" panose="02060509020205020204" pitchFamily="49" charset="77"/>
              </a:rPr>
              <a:t>margin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T Mono" panose="02060509020205020204" pitchFamily="49" charset="77"/>
              </a:rPr>
              <a:t>: </a:t>
            </a:r>
            <a:r>
              <a:rPr lang="en-US" sz="2800" dirty="0">
                <a:solidFill>
                  <a:schemeClr val="accent1"/>
                </a:solidFill>
                <a:latin typeface="PT Mono" panose="02060509020205020204" pitchFamily="49" charset="77"/>
              </a:rPr>
              <a:t>7px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T Mono" panose="02060509020205020204" pitchFamily="49" charset="77"/>
              </a:rPr>
              <a:t>;</a:t>
            </a:r>
          </a:p>
          <a:p>
            <a:r>
              <a:rPr lang="en-US" sz="2800" dirty="0">
                <a:solidFill>
                  <a:schemeClr val="accent2"/>
                </a:solidFill>
                <a:latin typeface="PT Mono" panose="02060509020205020204" pitchFamily="49" charset="77"/>
              </a:rPr>
              <a:t>padding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T Mono" panose="02060509020205020204" pitchFamily="49" charset="77"/>
              </a:rPr>
              <a:t>: </a:t>
            </a:r>
            <a:r>
              <a:rPr lang="en-US" sz="2800" dirty="0">
                <a:solidFill>
                  <a:schemeClr val="accent1"/>
                </a:solidFill>
                <a:latin typeface="PT Mono" panose="02060509020205020204" pitchFamily="49" charset="77"/>
              </a:rPr>
              <a:t>25px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T Mono" panose="02060509020205020204" pitchFamily="49" charset="77"/>
              </a:rPr>
              <a:t>;</a:t>
            </a:r>
            <a:endParaRPr lang="ru-RU" sz="2800" dirty="0">
              <a:solidFill>
                <a:schemeClr val="tx1">
                  <a:lumMod val="85000"/>
                  <a:lumOff val="15000"/>
                </a:schemeClr>
              </a:solidFill>
              <a:latin typeface="PT Mono" panose="02060509020205020204" pitchFamily="49" charset="77"/>
            </a:endParaRPr>
          </a:p>
          <a:p>
            <a:r>
              <a:rPr lang="en-US" sz="2800" dirty="0">
                <a:solidFill>
                  <a:schemeClr val="accent2"/>
                </a:solidFill>
                <a:latin typeface="PT Mono" panose="02060509020205020204" pitchFamily="49" charset="77"/>
              </a:rPr>
              <a:t>font-family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T Mono" panose="02060509020205020204" pitchFamily="49" charset="77"/>
              </a:rPr>
              <a:t>: </a:t>
            </a:r>
            <a:r>
              <a:rPr lang="en-US" sz="2800" dirty="0">
                <a:solidFill>
                  <a:schemeClr val="accent1"/>
                </a:solidFill>
                <a:latin typeface="PT Mono" panose="02060509020205020204" pitchFamily="49" charset="77"/>
              </a:rPr>
              <a:t>'PT Sans', sans-serif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T Mono" panose="02060509020205020204" pitchFamily="49" charset="77"/>
              </a:rPr>
              <a:t>;</a:t>
            </a:r>
          </a:p>
          <a:p>
            <a:r>
              <a:rPr lang="en-US" sz="2800" dirty="0">
                <a:solidFill>
                  <a:schemeClr val="accent2"/>
                </a:solidFill>
                <a:latin typeface="PT Mono" panose="02060509020205020204" pitchFamily="49" charset="77"/>
              </a:rPr>
              <a:t>font-size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T Mono" panose="02060509020205020204" pitchFamily="49" charset="77"/>
              </a:rPr>
              <a:t>: </a:t>
            </a:r>
            <a:r>
              <a:rPr lang="en-US" sz="2800" dirty="0">
                <a:solidFill>
                  <a:schemeClr val="accent1"/>
                </a:solidFill>
                <a:latin typeface="PT Mono" panose="02060509020205020204" pitchFamily="49" charset="77"/>
              </a:rPr>
              <a:t>24px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T Mono" panose="02060509020205020204" pitchFamily="49" charset="77"/>
              </a:rPr>
              <a:t>;</a:t>
            </a:r>
          </a:p>
          <a:p>
            <a:r>
              <a:rPr lang="en-US" sz="2800" dirty="0">
                <a:solidFill>
                  <a:schemeClr val="accent2"/>
                </a:solidFill>
                <a:latin typeface="PT Mono" panose="02060509020205020204" pitchFamily="49" charset="77"/>
              </a:rPr>
              <a:t>cursor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T Mono" panose="02060509020205020204" pitchFamily="49" charset="77"/>
              </a:rPr>
              <a:t>: </a:t>
            </a:r>
            <a:r>
              <a:rPr lang="en-US" sz="2800" dirty="0">
                <a:solidFill>
                  <a:schemeClr val="accent1"/>
                </a:solidFill>
                <a:latin typeface="PT Mono" panose="02060509020205020204" pitchFamily="49" charset="77"/>
              </a:rPr>
              <a:t>pointer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T Mono" panose="02060509020205020204" pitchFamily="49" charset="77"/>
              </a:rPr>
              <a:t>;</a:t>
            </a:r>
          </a:p>
          <a:p>
            <a:r>
              <a:rPr lang="en-US" sz="2800" dirty="0">
                <a:solidFill>
                  <a:schemeClr val="accent2"/>
                </a:solidFill>
                <a:latin typeface="PT Mono" panose="02060509020205020204" pitchFamily="49" charset="77"/>
              </a:rPr>
              <a:t>border-radius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T Mono" panose="02060509020205020204" pitchFamily="49" charset="77"/>
              </a:rPr>
              <a:t>: </a:t>
            </a:r>
            <a:r>
              <a:rPr lang="en-US" sz="2800" dirty="0">
                <a:solidFill>
                  <a:schemeClr val="accent1"/>
                </a:solidFill>
                <a:latin typeface="PT Mono" panose="02060509020205020204" pitchFamily="49" charset="77"/>
              </a:rPr>
              <a:t>3px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T Mono" panose="02060509020205020204" pitchFamily="49" charset="77"/>
              </a:rPr>
              <a:t>;</a:t>
            </a:r>
          </a:p>
          <a:p>
            <a:r>
              <a:rPr lang="en-US" sz="2800" dirty="0">
                <a:solidFill>
                  <a:schemeClr val="accent2"/>
                </a:solidFill>
                <a:latin typeface="PT Mono" panose="02060509020205020204" pitchFamily="49" charset="77"/>
              </a:rPr>
              <a:t>text-align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T Mono" panose="02060509020205020204" pitchFamily="49" charset="77"/>
              </a:rPr>
              <a:t>: </a:t>
            </a:r>
            <a:r>
              <a:rPr lang="en-US" sz="2800" dirty="0">
                <a:solidFill>
                  <a:schemeClr val="accent1"/>
                </a:solidFill>
                <a:latin typeface="PT Mono" panose="02060509020205020204" pitchFamily="49" charset="77"/>
              </a:rPr>
              <a:t>right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T Mono" panose="02060509020205020204" pitchFamily="49" charset="77"/>
              </a:rPr>
              <a:t>;</a:t>
            </a:r>
          </a:p>
          <a:p>
            <a:r>
              <a:rPr lang="en-US" sz="2800" dirty="0">
                <a:solidFill>
                  <a:schemeClr val="accent3"/>
                </a:solidFill>
                <a:latin typeface="PT Mono" panose="02060509020205020204" pitchFamily="49" charset="77"/>
              </a:rPr>
              <a:t>// and many many more</a:t>
            </a:r>
            <a:endParaRPr lang="ru-RU" sz="2800" dirty="0">
              <a:solidFill>
                <a:schemeClr val="accent3"/>
              </a:solidFill>
              <a:latin typeface="PT Mono" panose="02060509020205020204" pitchFamily="49" charset="7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BF51793-3712-764F-B0A4-5F01208A0E6C}"/>
              </a:ext>
            </a:extLst>
          </p:cNvPr>
          <p:cNvSpPr/>
          <p:nvPr/>
        </p:nvSpPr>
        <p:spPr>
          <a:xfrm>
            <a:off x="546539" y="4612069"/>
            <a:ext cx="2827282" cy="376514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4378644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F42E567-1F0B-BE47-A4B5-30A771696BA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ru-RU" dirty="0"/>
              <a:t>многообразие свойств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43B116-F091-AB42-B95B-C8AA28E66F92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err="1"/>
              <a:t>properties.css</a:t>
            </a:r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58F3208-9E8B-1749-A8F6-428BEA23F276}"/>
              </a:ext>
            </a:extLst>
          </p:cNvPr>
          <p:cNvSpPr txBox="1"/>
          <p:nvPr/>
        </p:nvSpPr>
        <p:spPr>
          <a:xfrm>
            <a:off x="459826" y="672662"/>
            <a:ext cx="11272345" cy="5415677"/>
          </a:xfrm>
          <a:prstGeom prst="roundRect">
            <a:avLst>
              <a:gd name="adj" fmla="val 1988"/>
            </a:avLst>
          </a:prstGeom>
          <a:solidFill>
            <a:srgbClr val="F9F9F9"/>
          </a:solidFill>
          <a:ln>
            <a:noFill/>
          </a:ln>
        </p:spPr>
        <p:style>
          <a:lnRef idx="0">
            <a:scrgbClr r="0" g="0" b="0"/>
          </a:lnRef>
          <a:fillRef idx="1003">
            <a:schemeClr val="lt2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2"/>
                </a:solidFill>
                <a:latin typeface="PT Mono" panose="02060509020205020204" pitchFamily="49" charset="77"/>
              </a:rPr>
              <a:t>width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T Mono" panose="02060509020205020204" pitchFamily="49" charset="77"/>
              </a:rPr>
              <a:t>: </a:t>
            </a:r>
            <a:r>
              <a:rPr lang="en-US" sz="2800" dirty="0">
                <a:solidFill>
                  <a:schemeClr val="accent1"/>
                </a:solidFill>
                <a:latin typeface="PT Mono" panose="02060509020205020204" pitchFamily="49" charset="77"/>
              </a:rPr>
              <a:t>768px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T Mono" panose="02060509020205020204" pitchFamily="49" charset="77"/>
              </a:rPr>
              <a:t>;</a:t>
            </a:r>
          </a:p>
          <a:p>
            <a:r>
              <a:rPr lang="en-US" sz="2800" dirty="0">
                <a:solidFill>
                  <a:schemeClr val="accent2"/>
                </a:solidFill>
                <a:latin typeface="PT Mono" panose="02060509020205020204" pitchFamily="49" charset="77"/>
              </a:rPr>
              <a:t>color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T Mono" panose="02060509020205020204" pitchFamily="49" charset="77"/>
              </a:rPr>
              <a:t>: </a:t>
            </a:r>
            <a:r>
              <a:rPr lang="en-US" sz="2800" dirty="0">
                <a:solidFill>
                  <a:schemeClr val="accent1"/>
                </a:solidFill>
                <a:latin typeface="PT Mono" panose="02060509020205020204" pitchFamily="49" charset="77"/>
              </a:rPr>
              <a:t>#</a:t>
            </a:r>
            <a:r>
              <a:rPr lang="en-US" sz="2800" dirty="0" err="1">
                <a:solidFill>
                  <a:schemeClr val="accent1"/>
                </a:solidFill>
                <a:latin typeface="PT Mono" panose="02060509020205020204" pitchFamily="49" charset="77"/>
              </a:rPr>
              <a:t>fcfcfc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T Mono" panose="02060509020205020204" pitchFamily="49" charset="77"/>
              </a:rPr>
              <a:t>;</a:t>
            </a:r>
          </a:p>
          <a:p>
            <a:r>
              <a:rPr lang="en-US" sz="2800" dirty="0">
                <a:solidFill>
                  <a:schemeClr val="accent2"/>
                </a:solidFill>
                <a:latin typeface="PT Mono" panose="02060509020205020204" pitchFamily="49" charset="77"/>
              </a:rPr>
              <a:t>background-color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T Mono" panose="02060509020205020204" pitchFamily="49" charset="77"/>
              </a:rPr>
              <a:t>: </a:t>
            </a:r>
            <a:r>
              <a:rPr lang="en-US" sz="2800" dirty="0">
                <a:solidFill>
                  <a:schemeClr val="accent1"/>
                </a:solidFill>
                <a:latin typeface="PT Mono" panose="02060509020205020204" pitchFamily="49" charset="77"/>
              </a:rPr>
              <a:t>green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T Mono" panose="02060509020205020204" pitchFamily="49" charset="77"/>
              </a:rPr>
              <a:t>;</a:t>
            </a:r>
          </a:p>
          <a:p>
            <a:r>
              <a:rPr lang="en-US" sz="2800" dirty="0">
                <a:solidFill>
                  <a:schemeClr val="accent2"/>
                </a:solidFill>
                <a:latin typeface="PT Mono" panose="02060509020205020204" pitchFamily="49" charset="77"/>
              </a:rPr>
              <a:t>box-shadow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T Mono" panose="02060509020205020204" pitchFamily="49" charset="77"/>
              </a:rPr>
              <a:t>: </a:t>
            </a:r>
            <a:r>
              <a:rPr lang="en-US" sz="2800" dirty="0">
                <a:solidFill>
                  <a:schemeClr val="accent1"/>
                </a:solidFill>
                <a:latin typeface="PT Mono" panose="02060509020205020204" pitchFamily="49" charset="77"/>
              </a:rPr>
              <a:t>0px 0px 15px </a:t>
            </a:r>
            <a:r>
              <a:rPr lang="en-US" sz="2800" dirty="0" err="1">
                <a:solidFill>
                  <a:schemeClr val="accent1"/>
                </a:solidFill>
                <a:latin typeface="PT Mono" panose="02060509020205020204" pitchFamily="49" charset="77"/>
              </a:rPr>
              <a:t>rgba</a:t>
            </a:r>
            <a:r>
              <a:rPr lang="en-US" sz="2800" dirty="0">
                <a:solidFill>
                  <a:schemeClr val="accent1"/>
                </a:solidFill>
                <a:latin typeface="PT Mono" panose="02060509020205020204" pitchFamily="49" charset="77"/>
              </a:rPr>
              <a:t>(0, 0, 0, 0.2)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T Mono" panose="02060509020205020204" pitchFamily="49" charset="77"/>
              </a:rPr>
              <a:t>;</a:t>
            </a:r>
          </a:p>
          <a:p>
            <a:r>
              <a:rPr lang="en-US" sz="2800" dirty="0">
                <a:solidFill>
                  <a:schemeClr val="accent2"/>
                </a:solidFill>
                <a:latin typeface="PT Mono" panose="02060509020205020204" pitchFamily="49" charset="77"/>
              </a:rPr>
              <a:t>margin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T Mono" panose="02060509020205020204" pitchFamily="49" charset="77"/>
              </a:rPr>
              <a:t>: </a:t>
            </a:r>
            <a:r>
              <a:rPr lang="en-US" sz="2800" dirty="0">
                <a:solidFill>
                  <a:schemeClr val="accent1"/>
                </a:solidFill>
                <a:latin typeface="PT Mono" panose="02060509020205020204" pitchFamily="49" charset="77"/>
              </a:rPr>
              <a:t>7px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T Mono" panose="02060509020205020204" pitchFamily="49" charset="77"/>
              </a:rPr>
              <a:t>;</a:t>
            </a:r>
          </a:p>
          <a:p>
            <a:r>
              <a:rPr lang="en-US" sz="2800" dirty="0">
                <a:solidFill>
                  <a:schemeClr val="accent2"/>
                </a:solidFill>
                <a:latin typeface="PT Mono" panose="02060509020205020204" pitchFamily="49" charset="77"/>
              </a:rPr>
              <a:t>padding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T Mono" panose="02060509020205020204" pitchFamily="49" charset="77"/>
              </a:rPr>
              <a:t>: </a:t>
            </a:r>
            <a:r>
              <a:rPr lang="en-US" sz="2800" dirty="0">
                <a:solidFill>
                  <a:schemeClr val="accent1"/>
                </a:solidFill>
                <a:latin typeface="PT Mono" panose="02060509020205020204" pitchFamily="49" charset="77"/>
              </a:rPr>
              <a:t>25px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T Mono" panose="02060509020205020204" pitchFamily="49" charset="77"/>
              </a:rPr>
              <a:t>;</a:t>
            </a:r>
            <a:endParaRPr lang="ru-RU" sz="2800" dirty="0">
              <a:solidFill>
                <a:schemeClr val="tx1">
                  <a:lumMod val="85000"/>
                  <a:lumOff val="15000"/>
                </a:schemeClr>
              </a:solidFill>
              <a:latin typeface="PT Mono" panose="02060509020205020204" pitchFamily="49" charset="77"/>
            </a:endParaRPr>
          </a:p>
          <a:p>
            <a:r>
              <a:rPr lang="en-US" sz="2800" dirty="0">
                <a:solidFill>
                  <a:schemeClr val="accent2"/>
                </a:solidFill>
                <a:latin typeface="PT Mono" panose="02060509020205020204" pitchFamily="49" charset="77"/>
              </a:rPr>
              <a:t>font-family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T Mono" panose="02060509020205020204" pitchFamily="49" charset="77"/>
              </a:rPr>
              <a:t>: </a:t>
            </a:r>
            <a:r>
              <a:rPr lang="en-US" sz="2800" dirty="0">
                <a:solidFill>
                  <a:schemeClr val="accent1"/>
                </a:solidFill>
                <a:latin typeface="PT Mono" panose="02060509020205020204" pitchFamily="49" charset="77"/>
              </a:rPr>
              <a:t>'PT Sans', sans-serif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T Mono" panose="02060509020205020204" pitchFamily="49" charset="77"/>
              </a:rPr>
              <a:t>;</a:t>
            </a:r>
          </a:p>
          <a:p>
            <a:r>
              <a:rPr lang="en-US" sz="2800" dirty="0">
                <a:solidFill>
                  <a:schemeClr val="accent2"/>
                </a:solidFill>
                <a:latin typeface="PT Mono" panose="02060509020205020204" pitchFamily="49" charset="77"/>
              </a:rPr>
              <a:t>font-size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T Mono" panose="02060509020205020204" pitchFamily="49" charset="77"/>
              </a:rPr>
              <a:t>: </a:t>
            </a:r>
            <a:r>
              <a:rPr lang="en-US" sz="2800" dirty="0">
                <a:solidFill>
                  <a:schemeClr val="accent1"/>
                </a:solidFill>
                <a:latin typeface="PT Mono" panose="02060509020205020204" pitchFamily="49" charset="77"/>
              </a:rPr>
              <a:t>24px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T Mono" panose="02060509020205020204" pitchFamily="49" charset="77"/>
              </a:rPr>
              <a:t>;</a:t>
            </a:r>
          </a:p>
          <a:p>
            <a:r>
              <a:rPr lang="en-US" sz="2800" dirty="0">
                <a:solidFill>
                  <a:schemeClr val="accent2"/>
                </a:solidFill>
                <a:latin typeface="PT Mono" panose="02060509020205020204" pitchFamily="49" charset="77"/>
              </a:rPr>
              <a:t>cursor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T Mono" panose="02060509020205020204" pitchFamily="49" charset="77"/>
              </a:rPr>
              <a:t>: </a:t>
            </a:r>
            <a:r>
              <a:rPr lang="en-US" sz="2800" dirty="0">
                <a:solidFill>
                  <a:schemeClr val="accent1"/>
                </a:solidFill>
                <a:latin typeface="PT Mono" panose="02060509020205020204" pitchFamily="49" charset="77"/>
              </a:rPr>
              <a:t>pointer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T Mono" panose="02060509020205020204" pitchFamily="49" charset="77"/>
              </a:rPr>
              <a:t>;</a:t>
            </a:r>
          </a:p>
          <a:p>
            <a:r>
              <a:rPr lang="en-US" sz="2800" dirty="0">
                <a:solidFill>
                  <a:schemeClr val="accent2"/>
                </a:solidFill>
                <a:latin typeface="PT Mono" panose="02060509020205020204" pitchFamily="49" charset="77"/>
              </a:rPr>
              <a:t>border-radius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T Mono" panose="02060509020205020204" pitchFamily="49" charset="77"/>
              </a:rPr>
              <a:t>: </a:t>
            </a:r>
            <a:r>
              <a:rPr lang="en-US" sz="2800" dirty="0">
                <a:solidFill>
                  <a:schemeClr val="accent1"/>
                </a:solidFill>
                <a:latin typeface="PT Mono" panose="02060509020205020204" pitchFamily="49" charset="77"/>
              </a:rPr>
              <a:t>3px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T Mono" panose="02060509020205020204" pitchFamily="49" charset="77"/>
              </a:rPr>
              <a:t>;</a:t>
            </a:r>
          </a:p>
          <a:p>
            <a:r>
              <a:rPr lang="en-US" sz="2800" dirty="0">
                <a:solidFill>
                  <a:schemeClr val="accent2"/>
                </a:solidFill>
                <a:latin typeface="PT Mono" panose="02060509020205020204" pitchFamily="49" charset="77"/>
              </a:rPr>
              <a:t>text-align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T Mono" panose="02060509020205020204" pitchFamily="49" charset="77"/>
              </a:rPr>
              <a:t>: </a:t>
            </a:r>
            <a:r>
              <a:rPr lang="en-US" sz="2800" dirty="0">
                <a:solidFill>
                  <a:schemeClr val="accent1"/>
                </a:solidFill>
                <a:latin typeface="PT Mono" panose="02060509020205020204" pitchFamily="49" charset="77"/>
              </a:rPr>
              <a:t>right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T Mono" panose="02060509020205020204" pitchFamily="49" charset="77"/>
              </a:rPr>
              <a:t>;</a:t>
            </a:r>
          </a:p>
          <a:p>
            <a:r>
              <a:rPr lang="en-US" sz="2800" dirty="0">
                <a:solidFill>
                  <a:schemeClr val="accent3"/>
                </a:solidFill>
                <a:latin typeface="PT Mono" panose="02060509020205020204" pitchFamily="49" charset="77"/>
              </a:rPr>
              <a:t>// and many many more</a:t>
            </a:r>
            <a:endParaRPr lang="ru-RU" sz="2800" dirty="0">
              <a:solidFill>
                <a:schemeClr val="accent3"/>
              </a:solidFill>
              <a:latin typeface="PT Mono" panose="02060509020205020204" pitchFamily="49" charset="7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BF51793-3712-764F-B0A4-5F01208A0E6C}"/>
              </a:ext>
            </a:extLst>
          </p:cNvPr>
          <p:cNvSpPr/>
          <p:nvPr/>
        </p:nvSpPr>
        <p:spPr>
          <a:xfrm>
            <a:off x="546539" y="5053503"/>
            <a:ext cx="2175640" cy="376514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1159370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7FBADF4-5B40-9240-85E8-B6673308D33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ru-RU" dirty="0"/>
              <a:t>единицы измерения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31E2CD-DA3B-F04E-9D37-20A909B173AE}"/>
              </a:ext>
            </a:extLst>
          </p:cNvPr>
          <p:cNvSpPr txBox="1"/>
          <p:nvPr/>
        </p:nvSpPr>
        <p:spPr>
          <a:xfrm>
            <a:off x="459826" y="1795146"/>
            <a:ext cx="11272345" cy="3262074"/>
          </a:xfrm>
          <a:prstGeom prst="roundRect">
            <a:avLst>
              <a:gd name="adj" fmla="val 6258"/>
            </a:avLst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1003">
            <a:schemeClr val="lt2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PT Sans" panose="020B0503020203020204" pitchFamily="34" charset="77"/>
              </a:rPr>
              <a:t>px</a:t>
            </a:r>
            <a:endParaRPr lang="en-US" sz="4000" dirty="0">
              <a:solidFill>
                <a:schemeClr val="tx1">
                  <a:lumMod val="85000"/>
                  <a:lumOff val="15000"/>
                </a:schemeClr>
              </a:solidFill>
              <a:latin typeface="PT Sans" panose="020B0503020203020204" pitchFamily="34" charset="7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PT Sans" panose="020B0503020203020204" pitchFamily="34" charset="77"/>
              </a:rPr>
              <a:t>%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PT Sans" panose="020B0503020203020204" pitchFamily="34" charset="77"/>
              </a:rPr>
              <a:t>pt</a:t>
            </a:r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PT Sans" panose="020B0503020203020204" pitchFamily="34" charset="77"/>
              </a:rPr>
              <a:t>, in, </a:t>
            </a:r>
            <a:r>
              <a:rPr lang="en-US" sz="4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PT Sans" panose="020B0503020203020204" pitchFamily="34" charset="77"/>
              </a:rPr>
              <a:t>em</a:t>
            </a:r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PT Sans" panose="020B0503020203020204" pitchFamily="34" charset="77"/>
              </a:rPr>
              <a:t>, cm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PT Sans" panose="020B0503020203020204" pitchFamily="34" charset="77"/>
              </a:rPr>
              <a:t>vw</a:t>
            </a:r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PT Sans" panose="020B0503020203020204" pitchFamily="34" charset="77"/>
              </a:rPr>
              <a:t>, </a:t>
            </a:r>
            <a:r>
              <a:rPr lang="en-US" sz="4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PT Sans" panose="020B0503020203020204" pitchFamily="34" charset="77"/>
              </a:rPr>
              <a:t>vh</a:t>
            </a:r>
            <a:endParaRPr lang="en-US" sz="4000" dirty="0">
              <a:solidFill>
                <a:schemeClr val="tx1">
                  <a:lumMod val="85000"/>
                  <a:lumOff val="15000"/>
                </a:schemeClr>
              </a:solidFill>
              <a:latin typeface="PT Sans" panose="020B0503020203020204" pitchFamily="34" charset="7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PT Sans" panose="020B0503020203020204" pitchFamily="34" charset="77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45658800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7FBADF4-5B40-9240-85E8-B6673308D33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ru-RU" dirty="0"/>
              <a:t>единицы измерения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31E2CD-DA3B-F04E-9D37-20A909B173AE}"/>
              </a:ext>
            </a:extLst>
          </p:cNvPr>
          <p:cNvSpPr txBox="1"/>
          <p:nvPr/>
        </p:nvSpPr>
        <p:spPr>
          <a:xfrm>
            <a:off x="459826" y="1795146"/>
            <a:ext cx="11272345" cy="3262074"/>
          </a:xfrm>
          <a:prstGeom prst="roundRect">
            <a:avLst>
              <a:gd name="adj" fmla="val 6258"/>
            </a:avLst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1003">
            <a:schemeClr val="lt2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PT Sans" panose="020B0503020203020204" pitchFamily="34" charset="77"/>
              </a:rPr>
              <a:t>px</a:t>
            </a:r>
            <a:endParaRPr lang="en-US" sz="4000" dirty="0">
              <a:solidFill>
                <a:schemeClr val="tx1">
                  <a:lumMod val="85000"/>
                  <a:lumOff val="15000"/>
                </a:schemeClr>
              </a:solidFill>
              <a:latin typeface="PT Sans" panose="020B0503020203020204" pitchFamily="34" charset="7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PT Sans" panose="020B0503020203020204" pitchFamily="34" charset="77"/>
              </a:rPr>
              <a:t>%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PT Sans" panose="020B0503020203020204" pitchFamily="34" charset="77"/>
              </a:rPr>
              <a:t>pt</a:t>
            </a:r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PT Sans" panose="020B0503020203020204" pitchFamily="34" charset="77"/>
              </a:rPr>
              <a:t>, in, </a:t>
            </a:r>
            <a:r>
              <a:rPr lang="en-US" sz="4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PT Sans" panose="020B0503020203020204" pitchFamily="34" charset="77"/>
              </a:rPr>
              <a:t>em</a:t>
            </a:r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PT Sans" panose="020B0503020203020204" pitchFamily="34" charset="77"/>
              </a:rPr>
              <a:t>, cm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PT Sans" panose="020B0503020203020204" pitchFamily="34" charset="77"/>
              </a:rPr>
              <a:t>vw</a:t>
            </a:r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PT Sans" panose="020B0503020203020204" pitchFamily="34" charset="77"/>
              </a:rPr>
              <a:t>, </a:t>
            </a:r>
            <a:r>
              <a:rPr lang="en-US" sz="4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PT Sans" panose="020B0503020203020204" pitchFamily="34" charset="77"/>
              </a:rPr>
              <a:t>vh</a:t>
            </a:r>
            <a:endParaRPr lang="en-US" sz="4000" dirty="0">
              <a:solidFill>
                <a:schemeClr val="tx1">
                  <a:lumMod val="85000"/>
                  <a:lumOff val="15000"/>
                </a:schemeClr>
              </a:solidFill>
              <a:latin typeface="PT Sans" panose="020B0503020203020204" pitchFamily="34" charset="7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PT Sans" panose="020B0503020203020204" pitchFamily="34" charset="77"/>
              </a:rPr>
              <a:t>…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E3918CB-2676-4F44-9CDA-D868704630AD}"/>
              </a:ext>
            </a:extLst>
          </p:cNvPr>
          <p:cNvSpPr/>
          <p:nvPr/>
        </p:nvSpPr>
        <p:spPr>
          <a:xfrm>
            <a:off x="1008993" y="2028497"/>
            <a:ext cx="641131" cy="544415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6045430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BF089-BF34-C443-8FAB-F0F2177B08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37220" y="2876718"/>
            <a:ext cx="9117560" cy="1104564"/>
          </a:xfrm>
        </p:spPr>
        <p:txBody>
          <a:bodyPr>
            <a:normAutofit fontScale="90000"/>
          </a:bodyPr>
          <a:lstStyle/>
          <a:p>
            <a:r>
              <a:rPr lang="ru-RU" dirty="0"/>
              <a:t>Некоторые свойства</a:t>
            </a:r>
          </a:p>
        </p:txBody>
      </p:sp>
    </p:spTree>
    <p:extLst>
      <p:ext uri="{BB962C8B-B14F-4D97-AF65-F5344CB8AC3E}">
        <p14:creationId xmlns:p14="http://schemas.microsoft.com/office/powerpoint/2010/main" val="233361534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629C71A-3D1C-A240-BA3A-DFEE3C41808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margin </a:t>
            </a:r>
            <a:r>
              <a:rPr lang="ru-RU" dirty="0"/>
              <a:t>и </a:t>
            </a:r>
            <a:r>
              <a:rPr lang="en-US" dirty="0"/>
              <a:t>padding</a:t>
            </a:r>
            <a:endParaRPr lang="ru-RU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DFF772E-794F-7844-A83E-3531CF95AF29}"/>
              </a:ext>
            </a:extLst>
          </p:cNvPr>
          <p:cNvSpPr/>
          <p:nvPr/>
        </p:nvSpPr>
        <p:spPr>
          <a:xfrm>
            <a:off x="1261242" y="2347748"/>
            <a:ext cx="3615558" cy="216250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C3F73F8-8F35-BF47-AFC1-8287B5C83117}"/>
              </a:ext>
            </a:extLst>
          </p:cNvPr>
          <p:cNvSpPr/>
          <p:nvPr/>
        </p:nvSpPr>
        <p:spPr>
          <a:xfrm>
            <a:off x="7267904" y="2347748"/>
            <a:ext cx="3615558" cy="216250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48BA9EE-1B9B-244C-A9C8-A63F9B5AD729}"/>
              </a:ext>
            </a:extLst>
          </p:cNvPr>
          <p:cNvCxnSpPr>
            <a:stCxn id="3" idx="3"/>
            <a:endCxn id="5" idx="1"/>
          </p:cNvCxnSpPr>
          <p:nvPr/>
        </p:nvCxnSpPr>
        <p:spPr>
          <a:xfrm>
            <a:off x="4876800" y="3429000"/>
            <a:ext cx="2391104" cy="0"/>
          </a:xfrm>
          <a:prstGeom prst="straightConnector1">
            <a:avLst/>
          </a:prstGeom>
          <a:ln w="47625">
            <a:solidFill>
              <a:schemeClr val="tx1">
                <a:lumMod val="75000"/>
                <a:lumOff val="25000"/>
              </a:schemeClr>
            </a:solidFill>
            <a:prstDash val="dash"/>
            <a:headEnd type="triangle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0C5AB3A-DC90-BF44-90A3-6EB97CA311E9}"/>
              </a:ext>
            </a:extLst>
          </p:cNvPr>
          <p:cNvSpPr txBox="1"/>
          <p:nvPr/>
        </p:nvSpPr>
        <p:spPr>
          <a:xfrm>
            <a:off x="5215759" y="2743200"/>
            <a:ext cx="17131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PT Sans Caption" panose="020B0603020203020204" pitchFamily="34" charset="77"/>
              </a:rPr>
              <a:t>margin</a:t>
            </a:r>
            <a:endParaRPr lang="ru-RU" sz="3200" dirty="0">
              <a:solidFill>
                <a:schemeClr val="tx1">
                  <a:lumMod val="85000"/>
                  <a:lumOff val="15000"/>
                </a:schemeClr>
              </a:solidFill>
              <a:latin typeface="PT Sans Caption" panose="020B0603020203020204" pitchFamily="34" charset="7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FF1898-4958-8C4C-A156-6A43DF5700CE}"/>
              </a:ext>
            </a:extLst>
          </p:cNvPr>
          <p:cNvSpPr txBox="1"/>
          <p:nvPr/>
        </p:nvSpPr>
        <p:spPr>
          <a:xfrm>
            <a:off x="7827579" y="3035587"/>
            <a:ext cx="24962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b="1" dirty="0">
                <a:solidFill>
                  <a:schemeClr val="bg1"/>
                </a:solidFill>
                <a:latin typeface="PT Sans Caption" panose="020B0603020203020204" pitchFamily="34" charset="77"/>
              </a:rPr>
              <a:t>Эта шутка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E5980D9-F509-D148-B9B9-00A34CFBF34F}"/>
              </a:ext>
            </a:extLst>
          </p:cNvPr>
          <p:cNvSpPr txBox="1"/>
          <p:nvPr/>
        </p:nvSpPr>
        <p:spPr>
          <a:xfrm>
            <a:off x="1820918" y="3105834"/>
            <a:ext cx="24962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b="1" dirty="0">
                <a:solidFill>
                  <a:schemeClr val="bg1"/>
                </a:solidFill>
                <a:latin typeface="PT Sans Caption" panose="020B0603020203020204" pitchFamily="34" charset="77"/>
              </a:rPr>
              <a:t>Ты</a:t>
            </a:r>
          </a:p>
        </p:txBody>
      </p:sp>
    </p:spTree>
    <p:extLst>
      <p:ext uri="{BB962C8B-B14F-4D97-AF65-F5344CB8AC3E}">
        <p14:creationId xmlns:p14="http://schemas.microsoft.com/office/powerpoint/2010/main" val="191693406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629C71A-3D1C-A240-BA3A-DFEE3C41808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margin </a:t>
            </a:r>
            <a:r>
              <a:rPr lang="ru-RU" dirty="0"/>
              <a:t>и </a:t>
            </a:r>
            <a:r>
              <a:rPr lang="en-US" dirty="0"/>
              <a:t>padding</a:t>
            </a:r>
            <a:endParaRPr lang="ru-RU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DFF772E-794F-7844-A83E-3531CF95AF29}"/>
              </a:ext>
            </a:extLst>
          </p:cNvPr>
          <p:cNvSpPr/>
          <p:nvPr/>
        </p:nvSpPr>
        <p:spPr>
          <a:xfrm>
            <a:off x="1261242" y="2347748"/>
            <a:ext cx="3615558" cy="216250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C3F73F8-8F35-BF47-AFC1-8287B5C83117}"/>
              </a:ext>
            </a:extLst>
          </p:cNvPr>
          <p:cNvSpPr/>
          <p:nvPr/>
        </p:nvSpPr>
        <p:spPr>
          <a:xfrm>
            <a:off x="7267904" y="2347748"/>
            <a:ext cx="3615558" cy="216250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48BA9EE-1B9B-244C-A9C8-A63F9B5AD729}"/>
              </a:ext>
            </a:extLst>
          </p:cNvPr>
          <p:cNvCxnSpPr>
            <a:cxnSpLocks/>
          </p:cNvCxnSpPr>
          <p:nvPr/>
        </p:nvCxnSpPr>
        <p:spPr>
          <a:xfrm>
            <a:off x="7267904" y="2651235"/>
            <a:ext cx="559675" cy="0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prstDash val="sysDash"/>
            <a:headEnd type="triangle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0C5AB3A-DC90-BF44-90A3-6EB97CA311E9}"/>
              </a:ext>
            </a:extLst>
          </p:cNvPr>
          <p:cNvSpPr txBox="1"/>
          <p:nvPr/>
        </p:nvSpPr>
        <p:spPr>
          <a:xfrm>
            <a:off x="8322909" y="2434403"/>
            <a:ext cx="20849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PT Sans Caption" panose="020B0603020203020204" pitchFamily="34" charset="77"/>
              </a:rPr>
              <a:t>padding</a:t>
            </a:r>
            <a:endParaRPr lang="ru-RU" sz="3200" dirty="0">
              <a:solidFill>
                <a:schemeClr val="tx1">
                  <a:lumMod val="85000"/>
                  <a:lumOff val="15000"/>
                </a:schemeClr>
              </a:solidFill>
              <a:latin typeface="PT Sans Caption" panose="020B0603020203020204" pitchFamily="34" charset="7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FF1898-4958-8C4C-A156-6A43DF5700CE}"/>
              </a:ext>
            </a:extLst>
          </p:cNvPr>
          <p:cNvSpPr txBox="1"/>
          <p:nvPr/>
        </p:nvSpPr>
        <p:spPr>
          <a:xfrm>
            <a:off x="7827579" y="3035587"/>
            <a:ext cx="24962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b="1" dirty="0">
                <a:solidFill>
                  <a:schemeClr val="bg1"/>
                </a:solidFill>
                <a:latin typeface="PT Sans Caption" panose="020B0603020203020204" pitchFamily="34" charset="77"/>
              </a:rPr>
              <a:t>Эта шутка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E5980D9-F509-D148-B9B9-00A34CFBF34F}"/>
              </a:ext>
            </a:extLst>
          </p:cNvPr>
          <p:cNvSpPr txBox="1"/>
          <p:nvPr/>
        </p:nvSpPr>
        <p:spPr>
          <a:xfrm>
            <a:off x="1820918" y="3105834"/>
            <a:ext cx="24962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b="1" dirty="0">
                <a:solidFill>
                  <a:schemeClr val="bg1"/>
                </a:solidFill>
                <a:latin typeface="PT Sans Caption" panose="020B0603020203020204" pitchFamily="34" charset="77"/>
              </a:rPr>
              <a:t>Ты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4607852-647B-964D-A3A8-2D2597212DA0}"/>
              </a:ext>
            </a:extLst>
          </p:cNvPr>
          <p:cNvCxnSpPr/>
          <p:nvPr/>
        </p:nvCxnSpPr>
        <p:spPr>
          <a:xfrm>
            <a:off x="7827579" y="1826172"/>
            <a:ext cx="0" cy="3205655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39DA2D5-E910-0240-8635-07452D84A9A9}"/>
              </a:ext>
            </a:extLst>
          </p:cNvPr>
          <p:cNvCxnSpPr>
            <a:cxnSpLocks/>
          </p:cNvCxnSpPr>
          <p:nvPr/>
        </p:nvCxnSpPr>
        <p:spPr>
          <a:xfrm flipH="1">
            <a:off x="6928946" y="3105834"/>
            <a:ext cx="4265527" cy="0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283B9F1-1FD4-2849-B8C8-E7981FEBB7A0}"/>
              </a:ext>
            </a:extLst>
          </p:cNvPr>
          <p:cNvCxnSpPr>
            <a:cxnSpLocks/>
          </p:cNvCxnSpPr>
          <p:nvPr/>
        </p:nvCxnSpPr>
        <p:spPr>
          <a:xfrm>
            <a:off x="10492010" y="2347748"/>
            <a:ext cx="0" cy="758086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prstDash val="sysDash"/>
            <a:headEnd type="triangle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588882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8C2069E-FE2B-6E4D-9A06-8E0F4B40949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shorthand properties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20408F-19CF-A446-B89B-96F1169B67E3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err="1"/>
              <a:t>shorthand.css</a:t>
            </a:r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D5CF40-28D5-1740-84B2-0F5875B9821B}"/>
              </a:ext>
            </a:extLst>
          </p:cNvPr>
          <p:cNvSpPr txBox="1"/>
          <p:nvPr/>
        </p:nvSpPr>
        <p:spPr>
          <a:xfrm>
            <a:off x="459826" y="672662"/>
            <a:ext cx="11272345" cy="3198733"/>
          </a:xfrm>
          <a:prstGeom prst="roundRect">
            <a:avLst>
              <a:gd name="adj" fmla="val 6258"/>
            </a:avLst>
          </a:prstGeom>
          <a:solidFill>
            <a:srgbClr val="F9F9F9"/>
          </a:solidFill>
          <a:ln>
            <a:noFill/>
          </a:ln>
        </p:spPr>
        <p:style>
          <a:lnRef idx="0">
            <a:scrgbClr r="0" g="0" b="0"/>
          </a:lnRef>
          <a:fillRef idx="1003">
            <a:schemeClr val="lt2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2"/>
                </a:solidFill>
                <a:latin typeface="PT Mono" panose="02060509020205020204" pitchFamily="49" charset="77"/>
              </a:rPr>
              <a:t>margin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T Mono" panose="02060509020205020204" pitchFamily="49" charset="77"/>
              </a:rPr>
              <a:t>: </a:t>
            </a:r>
            <a:r>
              <a:rPr lang="en-US" sz="2800" dirty="0">
                <a:solidFill>
                  <a:schemeClr val="accent1"/>
                </a:solidFill>
                <a:latin typeface="PT Mono" panose="02060509020205020204" pitchFamily="49" charset="77"/>
              </a:rPr>
              <a:t>1px 2px 3px 4px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T Mono" panose="02060509020205020204" pitchFamily="49" charset="77"/>
              </a:rPr>
              <a:t>;</a:t>
            </a:r>
          </a:p>
          <a:p>
            <a:r>
              <a:rPr lang="en-US" sz="2800" dirty="0">
                <a:solidFill>
                  <a:schemeClr val="accent3"/>
                </a:solidFill>
                <a:latin typeface="PT Mono" panose="02060509020205020204" pitchFamily="49" charset="77"/>
              </a:rPr>
              <a:t>// </a:t>
            </a:r>
            <a:r>
              <a:rPr lang="ru-RU" sz="2800" dirty="0">
                <a:solidFill>
                  <a:schemeClr val="accent3"/>
                </a:solidFill>
                <a:latin typeface="PT Mono" panose="02060509020205020204" pitchFamily="49" charset="77"/>
              </a:rPr>
              <a:t>эквивалентно</a:t>
            </a:r>
          </a:p>
          <a:p>
            <a:r>
              <a:rPr lang="en-US" sz="2800" dirty="0">
                <a:solidFill>
                  <a:schemeClr val="accent2"/>
                </a:solidFill>
                <a:latin typeface="PT Mono" panose="02060509020205020204" pitchFamily="49" charset="77"/>
              </a:rPr>
              <a:t>margin-top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T Mono" panose="02060509020205020204" pitchFamily="49" charset="77"/>
              </a:rPr>
              <a:t>: </a:t>
            </a:r>
            <a:r>
              <a:rPr lang="en-US" sz="2800" dirty="0">
                <a:solidFill>
                  <a:schemeClr val="accent1"/>
                </a:solidFill>
                <a:latin typeface="PT Mono" panose="02060509020205020204" pitchFamily="49" charset="77"/>
              </a:rPr>
              <a:t>1px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T Mono" panose="02060509020205020204" pitchFamily="49" charset="77"/>
              </a:rPr>
              <a:t>;</a:t>
            </a:r>
          </a:p>
          <a:p>
            <a:r>
              <a:rPr lang="en-US" sz="2800" dirty="0">
                <a:solidFill>
                  <a:schemeClr val="accent2"/>
                </a:solidFill>
                <a:latin typeface="PT Mono" panose="02060509020205020204" pitchFamily="49" charset="77"/>
              </a:rPr>
              <a:t>margin-right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T Mono" panose="02060509020205020204" pitchFamily="49" charset="77"/>
              </a:rPr>
              <a:t>: </a:t>
            </a:r>
            <a:r>
              <a:rPr lang="en-US" sz="2800" dirty="0">
                <a:solidFill>
                  <a:schemeClr val="accent1"/>
                </a:solidFill>
                <a:latin typeface="PT Mono" panose="02060509020205020204" pitchFamily="49" charset="77"/>
              </a:rPr>
              <a:t>2px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T Mono" panose="02060509020205020204" pitchFamily="49" charset="77"/>
              </a:rPr>
              <a:t>;</a:t>
            </a:r>
          </a:p>
          <a:p>
            <a:r>
              <a:rPr lang="en-US" sz="2800" dirty="0">
                <a:solidFill>
                  <a:schemeClr val="accent2"/>
                </a:solidFill>
                <a:latin typeface="PT Mono" panose="02060509020205020204" pitchFamily="49" charset="77"/>
              </a:rPr>
              <a:t>margin-bottom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T Mono" panose="02060509020205020204" pitchFamily="49" charset="77"/>
              </a:rPr>
              <a:t>: </a:t>
            </a:r>
            <a:r>
              <a:rPr lang="en-US" sz="2800" dirty="0">
                <a:solidFill>
                  <a:schemeClr val="accent1"/>
                </a:solidFill>
                <a:latin typeface="PT Mono" panose="02060509020205020204" pitchFamily="49" charset="77"/>
              </a:rPr>
              <a:t>3px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T Mono" panose="02060509020205020204" pitchFamily="49" charset="77"/>
              </a:rPr>
              <a:t>;</a:t>
            </a:r>
          </a:p>
          <a:p>
            <a:r>
              <a:rPr lang="en-US" sz="2800" dirty="0">
                <a:solidFill>
                  <a:schemeClr val="accent2"/>
                </a:solidFill>
                <a:latin typeface="PT Mono" panose="02060509020205020204" pitchFamily="49" charset="77"/>
              </a:rPr>
              <a:t>margin-left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T Mono" panose="02060509020205020204" pitchFamily="49" charset="77"/>
              </a:rPr>
              <a:t>: </a:t>
            </a:r>
            <a:r>
              <a:rPr lang="en-US" sz="2800" dirty="0">
                <a:solidFill>
                  <a:schemeClr val="accent1"/>
                </a:solidFill>
                <a:latin typeface="PT Mono" panose="02060509020205020204" pitchFamily="49" charset="77"/>
              </a:rPr>
              <a:t>4px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T Mono" panose="02060509020205020204" pitchFamily="49" charset="77"/>
              </a:rPr>
              <a:t>;</a:t>
            </a:r>
            <a:endParaRPr lang="ru-RU" sz="2800" dirty="0">
              <a:solidFill>
                <a:schemeClr val="tx1">
                  <a:lumMod val="85000"/>
                  <a:lumOff val="15000"/>
                </a:schemeClr>
              </a:solidFill>
              <a:latin typeface="PT Mono" panose="02060509020205020204" pitchFamily="49" charset="77"/>
            </a:endParaRPr>
          </a:p>
          <a:p>
            <a:r>
              <a:rPr lang="en-US" sz="2800" dirty="0">
                <a:solidFill>
                  <a:schemeClr val="accent3"/>
                </a:solidFill>
                <a:latin typeface="PT Mono" panose="02060509020205020204" pitchFamily="49" charset="77"/>
              </a:rPr>
              <a:t>// </a:t>
            </a:r>
            <a:r>
              <a:rPr lang="ru-RU" sz="2800" dirty="0">
                <a:solidFill>
                  <a:schemeClr val="accent3"/>
                </a:solidFill>
                <a:latin typeface="PT Mono" panose="02060509020205020204" pitchFamily="49" charset="77"/>
              </a:rPr>
              <a:t>то же самое с </a:t>
            </a:r>
            <a:r>
              <a:rPr lang="en-US" sz="2800" dirty="0">
                <a:solidFill>
                  <a:schemeClr val="accent3"/>
                </a:solidFill>
                <a:latin typeface="PT Mono" panose="02060509020205020204" pitchFamily="49" charset="77"/>
              </a:rPr>
              <a:t>padding</a:t>
            </a:r>
          </a:p>
        </p:txBody>
      </p:sp>
    </p:spTree>
    <p:extLst>
      <p:ext uri="{BB962C8B-B14F-4D97-AF65-F5344CB8AC3E}">
        <p14:creationId xmlns:p14="http://schemas.microsoft.com/office/powerpoint/2010/main" val="19658026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12FBCA-A4D4-8946-8659-C0E5F9187E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56723" y="2876718"/>
            <a:ext cx="7078554" cy="1104564"/>
          </a:xfrm>
        </p:spPr>
        <p:txBody>
          <a:bodyPr>
            <a:normAutofit/>
          </a:bodyPr>
          <a:lstStyle/>
          <a:p>
            <a:r>
              <a:rPr lang="ru-RU" dirty="0"/>
              <a:t>История веба</a:t>
            </a:r>
          </a:p>
        </p:txBody>
      </p:sp>
    </p:spTree>
    <p:extLst>
      <p:ext uri="{BB962C8B-B14F-4D97-AF65-F5344CB8AC3E}">
        <p14:creationId xmlns:p14="http://schemas.microsoft.com/office/powerpoint/2010/main" val="234838076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7939BD5-E875-A543-97EC-9CF2CF4568E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border-radius</a:t>
            </a:r>
            <a:endParaRPr lang="ru-RU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2DE8877-AA4B-5649-B46F-43EB1ABD4078}"/>
              </a:ext>
            </a:extLst>
          </p:cNvPr>
          <p:cNvSpPr/>
          <p:nvPr/>
        </p:nvSpPr>
        <p:spPr>
          <a:xfrm>
            <a:off x="901261" y="2136225"/>
            <a:ext cx="4078014" cy="258554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E92B8AFB-697B-1542-B896-DBDE0327EE21}"/>
              </a:ext>
            </a:extLst>
          </p:cNvPr>
          <p:cNvSpPr/>
          <p:nvPr/>
        </p:nvSpPr>
        <p:spPr>
          <a:xfrm>
            <a:off x="7118130" y="2136224"/>
            <a:ext cx="4078014" cy="2585545"/>
          </a:xfrm>
          <a:prstGeom prst="roundRect">
            <a:avLst>
              <a:gd name="adj" fmla="val 25204"/>
            </a:avLst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EEE189-1F5C-8145-A5B9-D517E9CADCD0}"/>
              </a:ext>
            </a:extLst>
          </p:cNvPr>
          <p:cNvSpPr txBox="1"/>
          <p:nvPr/>
        </p:nvSpPr>
        <p:spPr>
          <a:xfrm>
            <a:off x="1069426" y="2828835"/>
            <a:ext cx="37416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PT Sans Caption" panose="020B0603020203020204" pitchFamily="34" charset="77"/>
              </a:rPr>
              <a:t>border-radius:</a:t>
            </a:r>
          </a:p>
          <a:p>
            <a:pPr algn="ctr"/>
            <a:r>
              <a:rPr lang="en-US" sz="3600" b="1" dirty="0">
                <a:solidFill>
                  <a:schemeClr val="bg1"/>
                </a:solidFill>
                <a:latin typeface="PT Sans Caption" panose="020B0603020203020204" pitchFamily="34" charset="77"/>
              </a:rPr>
              <a:t>0px</a:t>
            </a:r>
            <a:endParaRPr lang="ru-RU" sz="3600" b="1" dirty="0">
              <a:solidFill>
                <a:schemeClr val="bg1"/>
              </a:solidFill>
              <a:latin typeface="PT Sans Caption" panose="020B0603020203020204" pitchFamily="34" charset="7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A21473-2AF9-F349-B2DB-098431E87AD1}"/>
              </a:ext>
            </a:extLst>
          </p:cNvPr>
          <p:cNvSpPr txBox="1"/>
          <p:nvPr/>
        </p:nvSpPr>
        <p:spPr>
          <a:xfrm>
            <a:off x="7286295" y="2785207"/>
            <a:ext cx="37416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PT Sans Caption" panose="020B0603020203020204" pitchFamily="34" charset="77"/>
              </a:rPr>
              <a:t>border-radius:</a:t>
            </a:r>
          </a:p>
          <a:p>
            <a:pPr algn="ctr"/>
            <a:r>
              <a:rPr lang="en-US" sz="3600" b="1" dirty="0">
                <a:solidFill>
                  <a:schemeClr val="bg1"/>
                </a:solidFill>
                <a:latin typeface="PT Sans Caption" panose="020B0603020203020204" pitchFamily="34" charset="77"/>
              </a:rPr>
              <a:t>42px</a:t>
            </a:r>
            <a:endParaRPr lang="ru-RU" sz="3600" b="1" dirty="0">
              <a:solidFill>
                <a:schemeClr val="bg1"/>
              </a:solidFill>
              <a:latin typeface="PT Sans Caption" panose="020B06030202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29873756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01AB12-353D-B442-A227-5DB9814D0D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58088" y="2876718"/>
            <a:ext cx="8875823" cy="1104564"/>
          </a:xfrm>
        </p:spPr>
        <p:txBody>
          <a:bodyPr>
            <a:normAutofit fontScale="90000"/>
          </a:bodyPr>
          <a:lstStyle/>
          <a:p>
            <a:r>
              <a:rPr lang="ru-RU" dirty="0"/>
              <a:t>Но как это связать?</a:t>
            </a:r>
          </a:p>
        </p:txBody>
      </p:sp>
    </p:spTree>
    <p:extLst>
      <p:ext uri="{BB962C8B-B14F-4D97-AF65-F5344CB8AC3E}">
        <p14:creationId xmlns:p14="http://schemas.microsoft.com/office/powerpoint/2010/main" val="403129720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0087716-F9AB-F84E-84DF-51640029312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ru-RU" dirty="0"/>
              <a:t>тег </a:t>
            </a:r>
            <a:r>
              <a:rPr lang="en-US" dirty="0"/>
              <a:t>link</a:t>
            </a: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5162DA-3373-4D4D-9021-79D962A4C29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9827" y="2417536"/>
            <a:ext cx="11272345" cy="2022927"/>
          </a:xfrm>
        </p:spPr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&lt;link </a:t>
            </a:r>
            <a:r>
              <a:rPr lang="en-US" dirty="0" err="1">
                <a:solidFill>
                  <a:schemeClr val="accent1"/>
                </a:solidFill>
              </a:rPr>
              <a:t>rel</a:t>
            </a:r>
            <a:r>
              <a:rPr lang="en-US" dirty="0"/>
              <a:t>=</a:t>
            </a:r>
            <a:r>
              <a:rPr lang="en-US" dirty="0">
                <a:solidFill>
                  <a:schemeClr val="accent6"/>
                </a:solidFill>
              </a:rPr>
              <a:t>'stylesheet'</a:t>
            </a:r>
          </a:p>
          <a:p>
            <a:r>
              <a:rPr lang="en-US" dirty="0"/>
              <a:t>      </a:t>
            </a:r>
            <a:r>
              <a:rPr lang="en-US" dirty="0" err="1">
                <a:solidFill>
                  <a:schemeClr val="accent1"/>
                </a:solidFill>
              </a:rPr>
              <a:t>href</a:t>
            </a:r>
            <a:r>
              <a:rPr lang="en-US" dirty="0"/>
              <a:t>=</a:t>
            </a:r>
            <a:r>
              <a:rPr lang="en-US" dirty="0">
                <a:solidFill>
                  <a:schemeClr val="accent6"/>
                </a:solidFill>
              </a:rPr>
              <a:t>'</a:t>
            </a:r>
            <a:r>
              <a:rPr lang="en-US" dirty="0" err="1">
                <a:solidFill>
                  <a:schemeClr val="accent6"/>
                </a:solidFill>
              </a:rPr>
              <a:t>main.css</a:t>
            </a:r>
            <a:r>
              <a:rPr lang="en-US" dirty="0">
                <a:solidFill>
                  <a:schemeClr val="accent6"/>
                </a:solidFill>
              </a:rPr>
              <a:t>'</a:t>
            </a:r>
            <a:r>
              <a:rPr lang="en-US" dirty="0"/>
              <a:t> </a:t>
            </a:r>
            <a:r>
              <a:rPr lang="en-US" dirty="0">
                <a:solidFill>
                  <a:schemeClr val="accent2"/>
                </a:solidFill>
              </a:rPr>
              <a:t>/&gt;</a:t>
            </a:r>
            <a:endParaRPr lang="ru-RU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925243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17AC00-528B-D946-854F-6295B2AD3C6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Практика</a:t>
            </a:r>
          </a:p>
        </p:txBody>
      </p:sp>
    </p:spTree>
    <p:extLst>
      <p:ext uri="{BB962C8B-B14F-4D97-AF65-F5344CB8AC3E}">
        <p14:creationId xmlns:p14="http://schemas.microsoft.com/office/powerpoint/2010/main" val="269229726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F170879-445B-9A4F-8107-26C5A493574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ru-RU" dirty="0"/>
              <a:t>любое сходство с реальными людьми, живущими сейчас или умершими - случайность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BEC3DAA-0798-124E-A451-08CB033212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546"/>
          <a:stretch/>
        </p:blipFill>
        <p:spPr>
          <a:xfrm>
            <a:off x="1269561" y="1816100"/>
            <a:ext cx="9652877" cy="322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52323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BEC3DAA-0798-124E-A451-08CB033212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546"/>
          <a:stretch/>
        </p:blipFill>
        <p:spPr>
          <a:xfrm>
            <a:off x="1269561" y="1816100"/>
            <a:ext cx="9652877" cy="32258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E58E525-BADE-BF49-9C70-ED1222EBD912}"/>
              </a:ext>
            </a:extLst>
          </p:cNvPr>
          <p:cNvSpPr/>
          <p:nvPr/>
        </p:nvSpPr>
        <p:spPr>
          <a:xfrm>
            <a:off x="1495751" y="1984237"/>
            <a:ext cx="9193270" cy="2808480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F170879-445B-9A4F-8107-26C5A493574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ru-RU" dirty="0"/>
              <a:t>практика</a:t>
            </a:r>
          </a:p>
        </p:txBody>
      </p:sp>
    </p:spTree>
    <p:extLst>
      <p:ext uri="{BB962C8B-B14F-4D97-AF65-F5344CB8AC3E}">
        <p14:creationId xmlns:p14="http://schemas.microsoft.com/office/powerpoint/2010/main" val="420440053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BEC3DAA-0798-124E-A451-08CB033212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546"/>
          <a:stretch/>
        </p:blipFill>
        <p:spPr>
          <a:xfrm>
            <a:off x="1269561" y="1816100"/>
            <a:ext cx="9652877" cy="3225800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F170879-445B-9A4F-8107-26C5A493574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ru-RU" dirty="0"/>
              <a:t>практика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FB32B97-7A4F-8447-B41A-3467A4F0F37E}"/>
              </a:ext>
            </a:extLst>
          </p:cNvPr>
          <p:cNvSpPr/>
          <p:nvPr/>
        </p:nvSpPr>
        <p:spPr>
          <a:xfrm>
            <a:off x="1902372" y="2575034"/>
            <a:ext cx="6968360" cy="1261242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E58E525-BADE-BF49-9C70-ED1222EBD912}"/>
              </a:ext>
            </a:extLst>
          </p:cNvPr>
          <p:cNvSpPr/>
          <p:nvPr/>
        </p:nvSpPr>
        <p:spPr>
          <a:xfrm>
            <a:off x="1495751" y="1984237"/>
            <a:ext cx="9193270" cy="2808480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399187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F170879-445B-9A4F-8107-26C5A493574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ru-RU" dirty="0"/>
              <a:t>практика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BEC3DAA-0798-124E-A451-08CB033212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546"/>
          <a:stretch/>
        </p:blipFill>
        <p:spPr>
          <a:xfrm>
            <a:off x="1269561" y="1816100"/>
            <a:ext cx="9652877" cy="32258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FB32B97-7A4F-8447-B41A-3467A4F0F37E}"/>
              </a:ext>
            </a:extLst>
          </p:cNvPr>
          <p:cNvSpPr/>
          <p:nvPr/>
        </p:nvSpPr>
        <p:spPr>
          <a:xfrm>
            <a:off x="1902372" y="2575034"/>
            <a:ext cx="6968360" cy="1261242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69817AD-1ACA-674E-AC6F-78DF87A00EF2}"/>
              </a:ext>
            </a:extLst>
          </p:cNvPr>
          <p:cNvSpPr/>
          <p:nvPr/>
        </p:nvSpPr>
        <p:spPr>
          <a:xfrm>
            <a:off x="6779171" y="3915924"/>
            <a:ext cx="3552497" cy="445869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E58E525-BADE-BF49-9C70-ED1222EBD912}"/>
              </a:ext>
            </a:extLst>
          </p:cNvPr>
          <p:cNvSpPr/>
          <p:nvPr/>
        </p:nvSpPr>
        <p:spPr>
          <a:xfrm>
            <a:off x="1495751" y="1984237"/>
            <a:ext cx="9193270" cy="2808480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7908039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F170879-445B-9A4F-8107-26C5A493574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ru-RU" dirty="0"/>
              <a:t>практика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BEC3DAA-0798-124E-A451-08CB033212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546"/>
          <a:stretch/>
        </p:blipFill>
        <p:spPr>
          <a:xfrm>
            <a:off x="1269561" y="1816100"/>
            <a:ext cx="9652877" cy="32258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FB32B97-7A4F-8447-B41A-3467A4F0F37E}"/>
              </a:ext>
            </a:extLst>
          </p:cNvPr>
          <p:cNvSpPr/>
          <p:nvPr/>
        </p:nvSpPr>
        <p:spPr>
          <a:xfrm>
            <a:off x="1902372" y="2575034"/>
            <a:ext cx="6968360" cy="1261242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69817AD-1ACA-674E-AC6F-78DF87A00EF2}"/>
              </a:ext>
            </a:extLst>
          </p:cNvPr>
          <p:cNvSpPr/>
          <p:nvPr/>
        </p:nvSpPr>
        <p:spPr>
          <a:xfrm>
            <a:off x="6779171" y="3915924"/>
            <a:ext cx="3552497" cy="445869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E58E525-BADE-BF49-9C70-ED1222EBD912}"/>
              </a:ext>
            </a:extLst>
          </p:cNvPr>
          <p:cNvSpPr/>
          <p:nvPr/>
        </p:nvSpPr>
        <p:spPr>
          <a:xfrm>
            <a:off x="1495751" y="1984237"/>
            <a:ext cx="9193270" cy="2808480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97A3C2-35E1-524A-9C8E-719C0BD6B4E7}"/>
              </a:ext>
            </a:extLst>
          </p:cNvPr>
          <p:cNvSpPr txBox="1"/>
          <p:nvPr/>
        </p:nvSpPr>
        <p:spPr>
          <a:xfrm>
            <a:off x="2066923" y="1292880"/>
            <a:ext cx="80509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PT Sans Caption" panose="020B0603020203020204" pitchFamily="34" charset="77"/>
              </a:rPr>
              <a:t>https://</a:t>
            </a:r>
            <a:r>
              <a:rPr lang="en-US" sz="28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PT Sans Caption" panose="020B0603020203020204" pitchFamily="34" charset="77"/>
              </a:rPr>
              <a:t>github.com</a:t>
            </a:r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PT Sans Caption" panose="020B0603020203020204" pitchFamily="34" charset="77"/>
              </a:rPr>
              <a:t>/am-</a:t>
            </a:r>
            <a:r>
              <a:rPr lang="en-US" sz="28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PT Sans Caption" panose="020B0603020203020204" pitchFamily="34" charset="77"/>
              </a:rPr>
              <a:t>cp</a:t>
            </a:r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PT Sans Caption" panose="020B0603020203020204" pitchFamily="34" charset="77"/>
              </a:rPr>
              <a:t>-frontend/course</a:t>
            </a:r>
            <a:endParaRPr lang="ru-RU" sz="2800" b="1" dirty="0">
              <a:solidFill>
                <a:schemeClr val="tx1">
                  <a:lumMod val="50000"/>
                  <a:lumOff val="50000"/>
                </a:schemeClr>
              </a:solidFill>
              <a:latin typeface="PT Sans Caption" panose="020B0603020203020204" pitchFamily="34" charset="7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A51A757-FCFB-7648-94C9-23C3BF15CFF6}"/>
              </a:ext>
            </a:extLst>
          </p:cNvPr>
          <p:cNvSpPr txBox="1"/>
          <p:nvPr/>
        </p:nvSpPr>
        <p:spPr>
          <a:xfrm>
            <a:off x="459827" y="4960854"/>
            <a:ext cx="11272345" cy="538401"/>
          </a:xfrm>
          <a:prstGeom prst="roundRect">
            <a:avLst>
              <a:gd name="adj" fmla="val 6258"/>
            </a:avLst>
          </a:prstGeom>
          <a:solidFill>
            <a:srgbClr val="F9F9F9"/>
          </a:solidFill>
          <a:ln>
            <a:noFill/>
          </a:ln>
        </p:spPr>
        <p:style>
          <a:lnRef idx="0">
            <a:scrgbClr r="0" g="0" b="0"/>
          </a:lnRef>
          <a:fillRef idx="1003">
            <a:schemeClr val="lt2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2"/>
                </a:solidFill>
                <a:latin typeface="PT Mono" panose="02060509020205020204" pitchFamily="49" charset="77"/>
              </a:rPr>
              <a:t>&lt;link </a:t>
            </a:r>
            <a:r>
              <a:rPr lang="en-US" sz="2800" dirty="0" err="1">
                <a:solidFill>
                  <a:schemeClr val="accent1"/>
                </a:solidFill>
                <a:latin typeface="PT Mono" panose="02060509020205020204" pitchFamily="49" charset="77"/>
              </a:rPr>
              <a:t>rel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T Mono" panose="02060509020205020204" pitchFamily="49" charset="77"/>
              </a:rPr>
              <a:t>=</a:t>
            </a:r>
            <a:r>
              <a:rPr lang="en-US" sz="2800" dirty="0">
                <a:solidFill>
                  <a:schemeClr val="accent6"/>
                </a:solidFill>
                <a:latin typeface="PT Mono" panose="02060509020205020204" pitchFamily="49" charset="77"/>
              </a:rPr>
              <a:t>'stylesheet'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T Mono" panose="02060509020205020204" pitchFamily="49" charset="77"/>
              </a:rPr>
              <a:t> </a:t>
            </a:r>
            <a:r>
              <a:rPr lang="en-US" sz="2800" dirty="0" err="1">
                <a:solidFill>
                  <a:schemeClr val="accent1"/>
                </a:solidFill>
                <a:latin typeface="PT Mono" panose="02060509020205020204" pitchFamily="49" charset="77"/>
              </a:rPr>
              <a:t>href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T Mono" panose="02060509020205020204" pitchFamily="49" charset="77"/>
              </a:rPr>
              <a:t>=</a:t>
            </a:r>
            <a:r>
              <a:rPr lang="en-US" sz="2800" dirty="0">
                <a:solidFill>
                  <a:schemeClr val="accent6"/>
                </a:solidFill>
                <a:latin typeface="PT Mono" panose="02060509020205020204" pitchFamily="49" charset="77"/>
              </a:rPr>
              <a:t>'</a:t>
            </a:r>
            <a:r>
              <a:rPr lang="en-US" sz="2800" dirty="0" err="1">
                <a:solidFill>
                  <a:schemeClr val="accent6"/>
                </a:solidFill>
                <a:latin typeface="PT Mono" panose="02060509020205020204" pitchFamily="49" charset="77"/>
              </a:rPr>
              <a:t>main.css</a:t>
            </a:r>
            <a:r>
              <a:rPr lang="en-US" sz="2800" dirty="0">
                <a:solidFill>
                  <a:schemeClr val="accent6"/>
                </a:solidFill>
                <a:latin typeface="PT Mono" panose="02060509020205020204" pitchFamily="49" charset="77"/>
              </a:rPr>
              <a:t>' </a:t>
            </a:r>
            <a:r>
              <a:rPr lang="en-US" sz="2800" dirty="0">
                <a:solidFill>
                  <a:schemeClr val="accent2"/>
                </a:solidFill>
                <a:latin typeface="PT Mono" panose="02060509020205020204" pitchFamily="49" charset="77"/>
              </a:rPr>
              <a:t>/&gt;</a:t>
            </a:r>
          </a:p>
        </p:txBody>
      </p:sp>
    </p:spTree>
    <p:extLst>
      <p:ext uri="{BB962C8B-B14F-4D97-AF65-F5344CB8AC3E}">
        <p14:creationId xmlns:p14="http://schemas.microsoft.com/office/powerpoint/2010/main" val="28507467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79FBE92-A94F-D341-9CD2-46895901004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early days</a:t>
            </a:r>
            <a:endParaRPr lang="ru-RU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BDD42E-C3FF-7845-96DA-A92EF9E107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913" y="1277311"/>
            <a:ext cx="11732173" cy="406946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BC27750-05A9-C54B-927F-83B4C9F612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914" y="848175"/>
            <a:ext cx="11732172" cy="336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1500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ourse Slides">
      <a:dk1>
        <a:srgbClr val="000000"/>
      </a:dk1>
      <a:lt1>
        <a:srgbClr val="FFFFFF"/>
      </a:lt1>
      <a:dk2>
        <a:srgbClr val="393E41"/>
      </a:dk2>
      <a:lt2>
        <a:srgbClr val="F7EBEC"/>
      </a:lt2>
      <a:accent1>
        <a:srgbClr val="4472C4"/>
      </a:accent1>
      <a:accent2>
        <a:srgbClr val="EF7684"/>
      </a:accent2>
      <a:accent3>
        <a:srgbClr val="A5A5A5"/>
      </a:accent3>
      <a:accent4>
        <a:srgbClr val="F0DB4F"/>
      </a:accent4>
      <a:accent5>
        <a:srgbClr val="5B9BD5"/>
      </a:accent5>
      <a:accent6>
        <a:srgbClr val="5FAD56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416</TotalTime>
  <Words>1474</Words>
  <Application>Microsoft Macintosh PowerPoint</Application>
  <PresentationFormat>Widescreen</PresentationFormat>
  <Paragraphs>380</Paragraphs>
  <Slides>88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88</vt:i4>
      </vt:variant>
    </vt:vector>
  </HeadingPairs>
  <TitlesOfParts>
    <vt:vector size="95" baseType="lpstr">
      <vt:lpstr>Arial</vt:lpstr>
      <vt:lpstr>Calibri</vt:lpstr>
      <vt:lpstr>PT Mono</vt:lpstr>
      <vt:lpstr>PT Sans</vt:lpstr>
      <vt:lpstr>PT Sans Caption</vt:lpstr>
      <vt:lpstr>Roboto Mono</vt:lpstr>
      <vt:lpstr>Office Theme</vt:lpstr>
      <vt:lpstr>Frontend</vt:lpstr>
      <vt:lpstr>Тизер курса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История веба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HTML</vt:lpstr>
      <vt:lpstr>Hello World</vt:lpstr>
      <vt:lpstr>PowerPoint Presentation</vt:lpstr>
      <vt:lpstr>Синтаксис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CSS</vt:lpstr>
      <vt:lpstr>PowerPoint Presentation</vt:lpstr>
      <vt:lpstr>PowerPoint Presentation</vt:lpstr>
      <vt:lpstr>PowerPoint Presentation</vt:lpstr>
      <vt:lpstr>Синтаксис</vt:lpstr>
      <vt:lpstr>PowerPoint Presentation</vt:lpstr>
      <vt:lpstr>PowerPoint Presentation</vt:lpstr>
      <vt:lpstr>Селекторы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Некоторые свойства</vt:lpstr>
      <vt:lpstr>PowerPoint Presentation</vt:lpstr>
      <vt:lpstr>PowerPoint Presentation</vt:lpstr>
      <vt:lpstr>PowerPoint Presentation</vt:lpstr>
      <vt:lpstr>PowerPoint Presentation</vt:lpstr>
      <vt:lpstr>Но как это связать?</vt:lpstr>
      <vt:lpstr>PowerPoint Presentation</vt:lpstr>
      <vt:lpstr>Практика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Елена Кузнецова</dc:creator>
  <cp:lastModifiedBy>Елена Кузнецова</cp:lastModifiedBy>
  <cp:revision>89</cp:revision>
  <dcterms:created xsi:type="dcterms:W3CDTF">2018-10-01T15:33:35Z</dcterms:created>
  <dcterms:modified xsi:type="dcterms:W3CDTF">2018-10-01T22:36:12Z</dcterms:modified>
</cp:coreProperties>
</file>